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7" r:id="rId2"/>
    <p:sldId id="273" r:id="rId3"/>
    <p:sldId id="275" r:id="rId4"/>
    <p:sldId id="263" r:id="rId5"/>
    <p:sldId id="257" r:id="rId6"/>
    <p:sldId id="258" r:id="rId7"/>
    <p:sldId id="259" r:id="rId8"/>
    <p:sldId id="272" r:id="rId9"/>
    <p:sldId id="274" r:id="rId10"/>
    <p:sldId id="276" r:id="rId11"/>
    <p:sldId id="280" r:id="rId12"/>
    <p:sldId id="27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9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F09FE0-B766-40F4-B92F-1BB04035D6AF}" type="datetimeFigureOut">
              <a:rPr lang="en-US" smtClean="0"/>
              <a:t>12/3/2021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AB25C-2B28-4ACB-BEF4-BE80210AA5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1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9ABB8-87AB-46C9-8DD7-FA4877D55686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6DD0B-F642-4B86-AE39-0BAA0B2C2463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972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265D0-A975-4266-AE7A-C4295C0BDD02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496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7FFE4-B208-45DE-BF9B-25ED1CF7B048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45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E1116-7C28-4AE9-B59C-D823FDCBDCB2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51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DDA27-BFD2-4488-91AA-C2A437842457}" type="datetime1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76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00268-CCF0-447C-B73E-52D2D07C242C}" type="datetime1">
              <a:rPr lang="en-US" smtClean="0"/>
              <a:t>12/3/2021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02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1090F-8153-42D0-8995-5FF9B59D0529}" type="datetime1">
              <a:rPr lang="en-US" smtClean="0"/>
              <a:t>12/3/2021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97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19816-A7B6-446D-A56B-8CE94A8FBE53}" type="datetime1">
              <a:rPr lang="en-US" smtClean="0"/>
              <a:t>12/3/2021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5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8CE513-266B-4652-A13C-DDE6B1C59854}" type="datetime1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48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8CD85-3428-4063-BE61-9032BE8F16EA}" type="datetime1">
              <a:rPr lang="en-US" smtClean="0"/>
              <a:t>12/3/2021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98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68A34-F12F-4EB3-A80F-736AD4D04548}" type="datetime1">
              <a:rPr lang="en-US" smtClean="0"/>
              <a:t>12/3/2021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Patrizia Calanchini Monti 4 Dicembre 2021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92BC47-549B-4915-AD75-454B1EA527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6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mailto:p.calanchinimonti@esteri.i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mailto:info@aisphila.org" TargetMode="External"/><Relationship Id="rId4" Type="http://schemas.openxmlformats.org/officeDocument/2006/relationships/hyperlink" Target="mailto:info@filitaliainternational.com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lillyrosevb@gmai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eriel.Tulante@jefferson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LaXqHU32bm4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hyperlink" Target="https://www.youtube.com/watch?v=VKgD87bkjm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iaophiladelphia.com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26182"/>
          </a:xfrm>
        </p:spPr>
        <p:txBody>
          <a:bodyPr>
            <a:normAutofit/>
          </a:bodyPr>
          <a:lstStyle/>
          <a:p>
            <a:r>
              <a:rPr lang="it-IT" sz="3600" b="1" dirty="0"/>
              <a:t>“Quale Italiano?”</a:t>
            </a:r>
            <a:br>
              <a:rPr lang="it-IT" sz="3600" b="1" dirty="0"/>
            </a:br>
            <a:r>
              <a:rPr lang="it-IT" sz="2400" dirty="0"/>
              <a:t>Le identità italiane: italiani; nuovi italiani; </a:t>
            </a:r>
            <a:br>
              <a:rPr lang="it-IT" sz="2400" dirty="0"/>
            </a:br>
            <a:r>
              <a:rPr lang="it-IT" sz="2400" dirty="0"/>
              <a:t>italo-americani; chi studia l’italiano.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46908" y="4414058"/>
            <a:ext cx="6754091" cy="84374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Seminario di Formazione per docenti d’Italiano</a:t>
            </a:r>
          </a:p>
          <a:p>
            <a:r>
              <a:rPr lang="it-IT" dirty="0"/>
              <a:t> Sabato 4 dicembre 2021</a:t>
            </a:r>
          </a:p>
        </p:txBody>
      </p:sp>
      <p:pic>
        <p:nvPicPr>
          <p:cNvPr id="14" name="Picture 4" descr="Tex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22" y="1167388"/>
            <a:ext cx="1571106" cy="6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A picture containing text, clipar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03" y="1205489"/>
            <a:ext cx="1620982" cy="6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Text&#10;&#10;Description automatically generated with medium confidenc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224537"/>
            <a:ext cx="1748242" cy="67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5" descr="Logo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67" y="1247775"/>
            <a:ext cx="881523" cy="655840"/>
          </a:xfrm>
          <a:prstGeom prst="rect">
            <a:avLst/>
          </a:prstGeom>
        </p:spPr>
      </p:pic>
      <p:pic>
        <p:nvPicPr>
          <p:cNvPr id="18" name="Picture 1" descr="A picture containing diagram&#10;&#10;Description automatically generat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11" y="1247775"/>
            <a:ext cx="1294707" cy="755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43417C-3B48-4683-B355-6EA0CF6EB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Patrizia Calanchini Monti 4 Dicembre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7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&#10;&#10;Description automatically generated with medium confidenc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13" y="1157397"/>
            <a:ext cx="4613189" cy="1668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5" descr="Logo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627" y="2990849"/>
            <a:ext cx="2202873" cy="1587731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302424" y="3466061"/>
            <a:ext cx="34082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br>
              <a:rPr lang="it-IT" dirty="0"/>
            </a:br>
            <a:r>
              <a:rPr lang="it-IT" dirty="0">
                <a:hlinkClick r:id="rId4"/>
              </a:rPr>
              <a:t>info@filitaliainternational.com</a:t>
            </a:r>
            <a:endParaRPr lang="it-IT" dirty="0"/>
          </a:p>
          <a:p>
            <a:pPr fontAlgn="base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5534025" y="1924050"/>
            <a:ext cx="2348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info</a:t>
            </a:r>
            <a:r>
              <a:rPr lang="it-IT" dirty="0">
                <a:hlinkClick r:id="rId5"/>
              </a:rPr>
              <a:t>@aisphila.org</a:t>
            </a:r>
            <a:endParaRPr lang="it-IT" dirty="0"/>
          </a:p>
          <a:p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759824" y="392818"/>
            <a:ext cx="5785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ENTI PROMOTORI LINGUA ITALIANA</a:t>
            </a:r>
            <a:endParaRPr lang="it-IT" sz="2800" b="1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B4DC94-AEA3-4841-894A-7FD412C87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pic>
        <p:nvPicPr>
          <p:cNvPr id="8" name="Picture 1" descr="A picture containing diagram&#10;&#10;Description automatically generated">
            <a:extLst>
              <a:ext uri="{FF2B5EF4-FFF2-40B4-BE49-F238E27FC236}">
                <a16:creationId xmlns:a16="http://schemas.microsoft.com/office/drawing/2014/main" id="{D7D5B287-6869-4E0D-88FC-FD6DDC71BB0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4791075"/>
            <a:ext cx="2238376" cy="15049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725190D-D1A3-40AE-ABA3-551A36363D15}"/>
              </a:ext>
            </a:extLst>
          </p:cNvPr>
          <p:cNvSpPr txBox="1"/>
          <p:nvPr/>
        </p:nvSpPr>
        <p:spPr>
          <a:xfrm>
            <a:off x="3686175" y="5686425"/>
            <a:ext cx="3629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7"/>
              </a:rPr>
              <a:t>p.calanchinimonti@esteri.it</a:t>
            </a:r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84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6BB158-8F37-4DF9-BFFF-5E8108A0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  <p:pic>
        <p:nvPicPr>
          <p:cNvPr id="3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A15EAC9-77D3-4D04-9123-B794466C622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397" y="487433"/>
            <a:ext cx="3959063" cy="220446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E7C7516-405D-41C6-B352-440C4A6FE34E}"/>
              </a:ext>
            </a:extLst>
          </p:cNvPr>
          <p:cNvSpPr txBox="1"/>
          <p:nvPr/>
        </p:nvSpPr>
        <p:spPr>
          <a:xfrm>
            <a:off x="1931437" y="3676261"/>
            <a:ext cx="61582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Lillyrose</a:t>
            </a:r>
            <a:r>
              <a:rPr lang="en-US" dirty="0"/>
              <a:t> </a:t>
            </a:r>
            <a:r>
              <a:rPr lang="en-US" dirty="0" err="1"/>
              <a:t>Veneziano</a:t>
            </a:r>
            <a:r>
              <a:rPr lang="en-US" dirty="0"/>
              <a:t> </a:t>
            </a:r>
            <a:r>
              <a:rPr lang="en-US" dirty="0" err="1"/>
              <a:t>Broccia</a:t>
            </a:r>
            <a:endParaRPr lang="en-US" dirty="0"/>
          </a:p>
          <a:p>
            <a:r>
              <a:rPr lang="en-US" dirty="0">
                <a:hlinkClick r:id="rId3"/>
              </a:rPr>
              <a:t>lillyrosevb@gmail.com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Meriel</a:t>
            </a:r>
            <a:r>
              <a:rPr lang="en-US" dirty="0"/>
              <a:t> </a:t>
            </a:r>
            <a:r>
              <a:rPr lang="en-US" dirty="0" err="1"/>
              <a:t>Tulante</a:t>
            </a:r>
            <a:endParaRPr lang="en-US" dirty="0"/>
          </a:p>
          <a:p>
            <a:r>
              <a:rPr lang="en-US" dirty="0">
                <a:hlinkClick r:id="rId4"/>
              </a:rPr>
              <a:t>Meriel.Tulante@jefferson.edu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64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826182"/>
          </a:xfrm>
        </p:spPr>
        <p:txBody>
          <a:bodyPr>
            <a:normAutofit/>
          </a:bodyPr>
          <a:lstStyle/>
          <a:p>
            <a:r>
              <a:rPr lang="it-IT" sz="3600" b="1" dirty="0"/>
              <a:t>“Quale Italiano?”</a:t>
            </a:r>
            <a:br>
              <a:rPr lang="it-IT" sz="3600" b="1" dirty="0"/>
            </a:br>
            <a:r>
              <a:rPr lang="it-IT" sz="2400" dirty="0"/>
              <a:t>Le identità italiane: italiani; nuovi italiani; italo-americani; chi studia l’italiano.</a:t>
            </a:r>
            <a:br>
              <a:rPr lang="it-IT" sz="2400" dirty="0"/>
            </a:br>
            <a:endParaRPr lang="it-IT" sz="2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46908" y="4414058"/>
            <a:ext cx="6754091" cy="843742"/>
          </a:xfrm>
        </p:spPr>
        <p:txBody>
          <a:bodyPr>
            <a:normAutofit lnSpcReduction="10000"/>
          </a:bodyPr>
          <a:lstStyle/>
          <a:p>
            <a:r>
              <a:rPr lang="it-IT" dirty="0"/>
              <a:t>Seminario di Formazione per docenti d’Italiano</a:t>
            </a:r>
          </a:p>
          <a:p>
            <a:r>
              <a:rPr lang="it-IT" dirty="0"/>
              <a:t> Sabato 4 dicembre 2021</a:t>
            </a:r>
          </a:p>
        </p:txBody>
      </p:sp>
      <p:pic>
        <p:nvPicPr>
          <p:cNvPr id="14" name="Picture 4" descr="Text&#10;&#10;Description automatically generated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47" y="1224538"/>
            <a:ext cx="1571106" cy="6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3" descr="A picture containing text, clipart&#10;&#10;Description automatically generated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5753" y="1224539"/>
            <a:ext cx="1620982" cy="67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2" descr="Text&#10;&#10;Description automatically generated with medium confidence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051" y="1224537"/>
            <a:ext cx="1495916" cy="679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5" descr="Logo&#10;&#10;Description automatically generated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967" y="1247775"/>
            <a:ext cx="881523" cy="655840"/>
          </a:xfrm>
          <a:prstGeom prst="rect">
            <a:avLst/>
          </a:prstGeom>
        </p:spPr>
      </p:pic>
      <p:pic>
        <p:nvPicPr>
          <p:cNvPr id="18" name="Picture 1" descr="A picture containing diagram&#10;&#10;Description automatically generated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811" y="1247775"/>
            <a:ext cx="1294707" cy="75559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F2F859-233D-4D2B-8810-D24BBB4D2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8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993372" y="645267"/>
            <a:ext cx="7373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3600" dirty="0" err="1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Italy</a:t>
            </a:r>
            <a:r>
              <a:rPr lang="it-IT" altLang="it-IT" sz="3600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the </a:t>
            </a:r>
            <a:r>
              <a:rPr lang="it-IT" altLang="it-IT" sz="3600" dirty="0" err="1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extraordinary</a:t>
            </a:r>
            <a:r>
              <a:rPr lang="it-IT" altLang="it-IT" sz="3600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it-IT" altLang="it-IT" sz="3600" dirty="0" err="1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commonplace</a:t>
            </a:r>
            <a:endParaRPr lang="it-IT" altLang="it-IT" sz="3600" dirty="0">
              <a:solidFill>
                <a:srgbClr val="1155CC"/>
              </a:solidFill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42051"/>
            <a:ext cx="9144000" cy="3788544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9AA92F-9520-4BDC-AC07-15291CF81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00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382386" y="58189"/>
            <a:ext cx="4297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0000"/>
                </a:solidFill>
              </a:rPr>
              <a:t>Il </a:t>
            </a:r>
            <a:r>
              <a:rPr lang="en-GB" sz="3200" b="1" dirty="0" err="1">
                <a:solidFill>
                  <a:srgbClr val="FF0000"/>
                </a:solidFill>
              </a:rPr>
              <a:t>cibo</a:t>
            </a:r>
            <a:r>
              <a:rPr lang="en-GB" sz="3200" b="1" dirty="0">
                <a:solidFill>
                  <a:srgbClr val="FF0000"/>
                </a:solidFill>
              </a:rPr>
              <a:t> e’ </a:t>
            </a:r>
            <a:r>
              <a:rPr lang="en-GB" sz="3200" b="1" dirty="0" err="1">
                <a:solidFill>
                  <a:srgbClr val="FF0000"/>
                </a:solidFill>
              </a:rPr>
              <a:t>scaduto</a:t>
            </a:r>
            <a:r>
              <a:rPr lang="en-GB" sz="3200" b="1" dirty="0">
                <a:solidFill>
                  <a:srgbClr val="FF0000"/>
                </a:solidFill>
              </a:rPr>
              <a:t>? </a:t>
            </a:r>
            <a:endParaRPr lang="it-IT" sz="3200" b="1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755" y="69249"/>
            <a:ext cx="647613" cy="64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6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6918796-2918-40D6-BE3A-4600C47FCD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3C2E46-1F02-40E3-9122-632F1F66CA59}"/>
              </a:ext>
            </a:extLst>
          </p:cNvPr>
          <p:cNvSpPr txBox="1"/>
          <p:nvPr/>
        </p:nvSpPr>
        <p:spPr>
          <a:xfrm>
            <a:off x="628650" y="672747"/>
            <a:ext cx="7886700" cy="7155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Famous Italian scientists of all times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78B47C9-A545-4CE8-B761-C879704EB15D}"/>
              </a:ext>
            </a:extLst>
          </p:cNvPr>
          <p:cNvGrpSpPr/>
          <p:nvPr/>
        </p:nvGrpSpPr>
        <p:grpSpPr>
          <a:xfrm>
            <a:off x="165463" y="4042764"/>
            <a:ext cx="4232366" cy="2670730"/>
            <a:chOff x="-108866" y="402558"/>
            <a:chExt cx="4232366" cy="267073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DE60E6D-C7B5-4292-A0CE-D6798F9AD5EE}"/>
                </a:ext>
              </a:extLst>
            </p:cNvPr>
            <p:cNvSpPr txBox="1"/>
            <p:nvPr/>
          </p:nvSpPr>
          <p:spPr>
            <a:xfrm>
              <a:off x="-108866" y="2611623"/>
              <a:ext cx="423236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dirty="0">
                  <a:solidFill>
                    <a:srgbClr val="0B132B"/>
                  </a:solidFill>
                  <a:latin typeface="open sans" panose="020B0606030504020204" pitchFamily="34" charset="0"/>
                </a:rPr>
                <a:t>Guglielmo Marconi (1874-1937). E</a:t>
              </a:r>
              <a:r>
                <a:rPr lang="en-US" sz="1200" b="0" i="0" dirty="0">
                  <a:solidFill>
                    <a:srgbClr val="0B132B"/>
                  </a:solidFill>
                  <a:effectLst/>
                  <a:latin typeface="open sans" panose="020B0606030504020204" pitchFamily="34" charset="0"/>
                </a:rPr>
                <a:t>ngineer, inventor, and founder of global </a:t>
              </a:r>
              <a:r>
                <a:rPr lang="en-US" sz="1200" dirty="0">
                  <a:solidFill>
                    <a:srgbClr val="0B132B"/>
                  </a:solidFill>
                  <a:latin typeface="open sans" panose="020B0606030504020204" pitchFamily="34" charset="0"/>
                </a:rPr>
                <a:t>communications (wireless telegraph)</a:t>
              </a:r>
              <a:endParaRPr lang="en-US" sz="1200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8F88FED-1231-4B4F-9DA0-F9E10F31B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18096"/>
            <a:stretch/>
          </p:blipFill>
          <p:spPr>
            <a:xfrm>
              <a:off x="479194" y="402558"/>
              <a:ext cx="3108960" cy="2135151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883174-6CED-4AE2-BBDD-45714E7A9A56}"/>
              </a:ext>
            </a:extLst>
          </p:cNvPr>
          <p:cNvGrpSpPr/>
          <p:nvPr/>
        </p:nvGrpSpPr>
        <p:grpSpPr>
          <a:xfrm>
            <a:off x="4976718" y="4074760"/>
            <a:ext cx="4106322" cy="2660305"/>
            <a:chOff x="3304902" y="329427"/>
            <a:chExt cx="4106322" cy="266030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4A0541D-513D-4463-9D8C-3784D6A61A0D}"/>
                </a:ext>
              </a:extLst>
            </p:cNvPr>
            <p:cNvSpPr txBox="1"/>
            <p:nvPr/>
          </p:nvSpPr>
          <p:spPr>
            <a:xfrm>
              <a:off x="3304902" y="2528067"/>
              <a:ext cx="410632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0B132B"/>
                  </a:solidFill>
                  <a:latin typeface="open sans" panose="020B0606030504020204" pitchFamily="34" charset="0"/>
                </a:defRPr>
              </a:lvl1pPr>
            </a:lstStyle>
            <a:p>
              <a:r>
                <a:rPr lang="en-US" dirty="0"/>
                <a:t>Enrico Fermi (1901-1954). Physicist, the father of the nuclear age. Creator of the world's first nuclear reactor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C17358E-CCAD-4533-9012-E0B1373AA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7679" y="329427"/>
              <a:ext cx="2860767" cy="2145576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9D8CEAF-4CFF-4FD5-ADA0-EFB0AEB901E1}"/>
              </a:ext>
            </a:extLst>
          </p:cNvPr>
          <p:cNvGrpSpPr/>
          <p:nvPr/>
        </p:nvGrpSpPr>
        <p:grpSpPr>
          <a:xfrm>
            <a:off x="401918" y="1556300"/>
            <a:ext cx="5702791" cy="2145576"/>
            <a:chOff x="2168434" y="2128376"/>
            <a:chExt cx="5702791" cy="2145576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3F580A-A4AC-473C-B10F-3080CF5209A5}"/>
                </a:ext>
              </a:extLst>
            </p:cNvPr>
            <p:cNvSpPr txBox="1"/>
            <p:nvPr/>
          </p:nvSpPr>
          <p:spPr>
            <a:xfrm>
              <a:off x="4616285" y="2142674"/>
              <a:ext cx="3254940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0B132B"/>
                  </a:solidFill>
                  <a:latin typeface="open sans" panose="020B0606030504020204" pitchFamily="34" charset="0"/>
                </a:defRPr>
              </a:lvl1pPr>
            </a:lstStyle>
            <a:p>
              <a:r>
                <a:rPr lang="en-US" dirty="0"/>
                <a:t>Galileo Galilei (1564 - 1642). Natural philosopher, astronomer, and mathematician, who made fundamental contributions to the sciences of motion, astronomy, and strength of materials</a:t>
              </a: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908E28A-D6F1-4DBA-B0F3-F1D102E4A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8243" r="10059" b="38667"/>
            <a:stretch/>
          </p:blipFill>
          <p:spPr>
            <a:xfrm>
              <a:off x="2168434" y="2128376"/>
              <a:ext cx="2398781" cy="2145576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CC149F1-F997-41DF-AD91-740927DFB51F}"/>
              </a:ext>
            </a:extLst>
          </p:cNvPr>
          <p:cNvGrpSpPr/>
          <p:nvPr/>
        </p:nvGrpSpPr>
        <p:grpSpPr>
          <a:xfrm>
            <a:off x="4082128" y="1556300"/>
            <a:ext cx="4826732" cy="2135151"/>
            <a:chOff x="3574877" y="313807"/>
            <a:chExt cx="4826732" cy="213515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7D42D3D-AC51-4F2B-90A7-2A151C47F866}"/>
                </a:ext>
              </a:extLst>
            </p:cNvPr>
            <p:cNvSpPr txBox="1"/>
            <p:nvPr/>
          </p:nvSpPr>
          <p:spPr>
            <a:xfrm>
              <a:off x="3574877" y="1802627"/>
              <a:ext cx="239878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n-US"/>
              </a:defPPr>
              <a:lvl1pPr>
                <a:defRPr sz="1200">
                  <a:solidFill>
                    <a:srgbClr val="0B132B"/>
                  </a:solidFill>
                  <a:latin typeface="open sans" panose="020B0606030504020204" pitchFamily="34" charset="0"/>
                </a:defRPr>
              </a:lvl1pPr>
            </a:lstStyle>
            <a:p>
              <a:r>
                <a:rPr lang="en-US" dirty="0"/>
                <a:t>Alessandro Volta (1745 - 1827). Italian physicist who invented  the electric battery </a:t>
              </a: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72E64321-E976-48A5-AA91-D98D281029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13200"/>
            <a:stretch/>
          </p:blipFill>
          <p:spPr>
            <a:xfrm>
              <a:off x="5930528" y="313807"/>
              <a:ext cx="2471081" cy="21351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811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75">
            <a:extLst>
              <a:ext uri="{FF2B5EF4-FFF2-40B4-BE49-F238E27FC236}">
                <a16:creationId xmlns:a16="http://schemas.microsoft.com/office/drawing/2014/main" id="{FC0DEEBF-DB94-4E7E-A9D3-84FA863C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531267" y="3509963"/>
            <a:ext cx="5319162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B7BF76-1341-4A5F-AF78-10E9319F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6365" y="3812954"/>
            <a:ext cx="4848966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Leonardo Da Vinci</a:t>
            </a: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15 April 1452 – 2 May 1519</a:t>
            </a:r>
            <a:endParaRPr lang="en-US" sz="33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72A755-E5F0-422C-B6E6-5D4F8074BF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624" r="-3" b="29156"/>
          <a:stretch/>
        </p:blipFill>
        <p:spPr>
          <a:xfrm>
            <a:off x="238226" y="321733"/>
            <a:ext cx="3120339" cy="2222497"/>
          </a:xfrm>
          <a:prstGeom prst="rect">
            <a:avLst/>
          </a:prstGeom>
        </p:spPr>
      </p:pic>
      <p:cxnSp>
        <p:nvCxnSpPr>
          <p:cNvPr id="2067" name="Straight Connector 77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3715" y="5443086"/>
            <a:ext cx="48006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C008F7C8-3621-4590-883A-1B610C7455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5020"/>
          <a:stretch/>
        </p:blipFill>
        <p:spPr>
          <a:xfrm rot="16200000">
            <a:off x="-117188" y="3060513"/>
            <a:ext cx="3831167" cy="3120339"/>
          </a:xfrm>
          <a:prstGeom prst="rect">
            <a:avLst/>
          </a:prstGeom>
        </p:spPr>
      </p:pic>
      <p:pic>
        <p:nvPicPr>
          <p:cNvPr id="5" name="Picture 4" descr="Mona Lisa - Wikipedia">
            <a:extLst>
              <a:ext uri="{FF2B5EF4-FFF2-40B4-BE49-F238E27FC236}">
                <a16:creationId xmlns:a16="http://schemas.microsoft.com/office/drawing/2014/main" id="{BB65C410-C5C1-4E71-8924-35DA1992F4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174"/>
          <a:stretch/>
        </p:blipFill>
        <p:spPr bwMode="auto">
          <a:xfrm>
            <a:off x="3479006" y="299364"/>
            <a:ext cx="2081485" cy="30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4868D7-A162-4E87-9A71-BA47C92F75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453" r="3" b="35205"/>
          <a:stretch/>
        </p:blipFill>
        <p:spPr>
          <a:xfrm>
            <a:off x="5681103" y="299363"/>
            <a:ext cx="3231516" cy="300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63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9E90EB45-EEE9-4563-8179-65EF62AE0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AGUSTA WESTLAND AW139 (US Coastguard) Helicopter Elicottero 1:48 Model  Aircraft - EUR 17,90 | PicClick FR">
            <a:extLst>
              <a:ext uri="{FF2B5EF4-FFF2-40B4-BE49-F238E27FC236}">
                <a16:creationId xmlns:a16="http://schemas.microsoft.com/office/drawing/2014/main" id="{C40AC6AB-054B-4DC5-A203-3DF690697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0" y="4096293"/>
            <a:ext cx="4029075" cy="1813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23D0EF74-AD1E-4FD9-914D-8EC9058EB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Leonardo&amp;#39;s aerial screw - Wikipedia">
            <a:extLst>
              <a:ext uri="{FF2B5EF4-FFF2-40B4-BE49-F238E27FC236}">
                <a16:creationId xmlns:a16="http://schemas.microsoft.com/office/drawing/2014/main" id="{EE505441-C823-4893-99A3-9D6769AAC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26" y="800860"/>
            <a:ext cx="4029074" cy="2974633"/>
          </a:xfrm>
          <a:prstGeom prst="rect">
            <a:avLst/>
          </a:prstGeom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C67E869-2B84-43F8-A35E-4513CD379271}"/>
              </a:ext>
            </a:extLst>
          </p:cNvPr>
          <p:cNvSpPr txBox="1"/>
          <p:nvPr/>
        </p:nvSpPr>
        <p:spPr>
          <a:xfrm>
            <a:off x="5068389" y="1062446"/>
            <a:ext cx="25341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  <a:latin typeface="Bradley Hand ITC" panose="03070402050302030203" pitchFamily="66" charset="0"/>
              </a:rPr>
              <a:t>From Leonardo's aerial screw …..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31EAA1-2A62-4D8B-B18E-D291DF7BCCB5}"/>
              </a:ext>
            </a:extLst>
          </p:cNvPr>
          <p:cNvSpPr txBox="1"/>
          <p:nvPr/>
        </p:nvSpPr>
        <p:spPr>
          <a:xfrm>
            <a:off x="674914" y="4353389"/>
            <a:ext cx="3061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….. to a modern helicopter designed and produced in Italy for the Global market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94ABA9-581A-4929-ACCB-A065391C7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Patrizia Calanchini Monti 4 Dicembre 2021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723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Mecaer Aviation Group Inc. | Business Jet Traveler">
            <a:extLst>
              <a:ext uri="{FF2B5EF4-FFF2-40B4-BE49-F238E27FC236}">
                <a16:creationId xmlns:a16="http://schemas.microsoft.com/office/drawing/2014/main" id="{79AE76B9-709B-43A6-88B6-285B09752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310" y="1043566"/>
            <a:ext cx="2762333" cy="73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52928"/>
            <a:ext cx="5674724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34862" y="0"/>
            <a:ext cx="54864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D24D8D-52CD-42F6-836B-246DDA4B18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751" b="31923"/>
          <a:stretch/>
        </p:blipFill>
        <p:spPr>
          <a:xfrm>
            <a:off x="213402" y="3936141"/>
            <a:ext cx="2004783" cy="464987"/>
          </a:xfrm>
          <a:prstGeom prst="rect">
            <a:avLst/>
          </a:prstGeom>
        </p:spPr>
      </p:pic>
      <p:pic>
        <p:nvPicPr>
          <p:cNvPr id="4098" name="Picture 2" descr="Italian Aerospace Network: An Integrated Solution To Support The  Development Of The Aviation &amp;amp; Aerospace Industry in Asia - Thai - Italian  Chamber of Commerce | Camera di Commercio Italo – Thailandese (CCIE Bangkok)">
            <a:extLst>
              <a:ext uri="{FF2B5EF4-FFF2-40B4-BE49-F238E27FC236}">
                <a16:creationId xmlns:a16="http://schemas.microsoft.com/office/drawing/2014/main" id="{C5BD7C6F-18A5-4131-AB46-797B8EE800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4" r="2" b="2"/>
          <a:stretch/>
        </p:blipFill>
        <p:spPr bwMode="auto">
          <a:xfrm>
            <a:off x="2392346" y="3491555"/>
            <a:ext cx="3218311" cy="229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6F32C1A4-2AC7-48CB-9AB7-B80470C0FD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0220" y="2779776"/>
            <a:ext cx="54864" cy="407822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9D4540-99C5-4BA6-9D76-04E293B7C8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83143" y="277575"/>
            <a:ext cx="1818431" cy="999236"/>
          </a:xfrm>
          <a:prstGeom prst="rect">
            <a:avLst/>
          </a:prstGeom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5109" y="0"/>
            <a:ext cx="54864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1A4EF1-23C3-4332-BC11-BA907DBA45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9568" r="17317" b="1"/>
          <a:stretch/>
        </p:blipFill>
        <p:spPr>
          <a:xfrm>
            <a:off x="6014080" y="731721"/>
            <a:ext cx="2890520" cy="2263290"/>
          </a:xfrm>
          <a:prstGeom prst="rect">
            <a:avLst/>
          </a:prstGeom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4724" y="3862989"/>
            <a:ext cx="3469276" cy="731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C27882-0AF5-416C-82AC-A7E04D01CE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3410" y="1413028"/>
            <a:ext cx="1637630" cy="10897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BD2885-75E6-4DB2-AB94-206F93640C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310" y="4889115"/>
            <a:ext cx="1848437" cy="123845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00A590D-B0A2-40C6-8EBD-0BBCB21E05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34725" y="4537166"/>
            <a:ext cx="3040413" cy="170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009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03376" y="436880"/>
            <a:ext cx="576903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it-IT" sz="4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beIT</a:t>
            </a:r>
            <a:r>
              <a:rPr lang="it-IT" altLang="it-IT" sz="4800" dirty="0">
                <a:solidFill>
                  <a:srgbClr val="1155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it-IT" altLang="it-IT" sz="4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altLang="it-IT" sz="4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04" y="1489007"/>
            <a:ext cx="6867525" cy="39147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DD3828-F07C-494F-B4AF-B033A3DC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chemeClr val="bg1"/>
                </a:solidFill>
              </a:rPr>
              <a:t>Patrizia Calanchini Monti 4 Dicembre 2021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1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0599"/>
            <a:ext cx="8911244" cy="619125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3028949" y="5277543"/>
            <a:ext cx="3100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https://ciaophiladelphia.com/</a:t>
            </a:r>
            <a:endParaRPr lang="it-IT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19B73D-FEF5-4372-81EF-C84521B7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Patrizia Calanchini Monti 4 Dicembre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81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828</TotalTime>
  <Words>291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Bradley Hand ITC</vt:lpstr>
      <vt:lpstr>Calibri</vt:lpstr>
      <vt:lpstr>Calibri Light</vt:lpstr>
      <vt:lpstr>open sans</vt:lpstr>
      <vt:lpstr>Office Theme</vt:lpstr>
      <vt:lpstr>“Quale Italiano?” Le identità italiane: italiani; nuovi italiani;  italo-americani; chi studia l’italiano. </vt:lpstr>
      <vt:lpstr>PowerPoint Presentation</vt:lpstr>
      <vt:lpstr>PowerPoint Presentation</vt:lpstr>
      <vt:lpstr>PowerPoint Presentation</vt:lpstr>
      <vt:lpstr>Leonardo Da Vinci  15 April 1452 – 2 May 1519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“Quale Italiano?” Le identità italiane: italiani; nuovi italiani; italo-americani; chi studia l’italiano.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GIORNATA NAZIONALE DELLE PICCOLE E MEDIE IMPRESE NEGLI USA</dc:title>
  <dc:creator>Massimo Pugnali</dc:creator>
  <cp:lastModifiedBy>Franca Riccardi</cp:lastModifiedBy>
  <cp:revision>32</cp:revision>
  <dcterms:created xsi:type="dcterms:W3CDTF">2021-11-12T15:43:34Z</dcterms:created>
  <dcterms:modified xsi:type="dcterms:W3CDTF">2021-12-03T16:00:40Z</dcterms:modified>
</cp:coreProperties>
</file>