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0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4199-7023-4D80-AF78-82D8DA47D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CC063-9B1C-4317-8F4A-3A5FAF36B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A84C0-36AE-432F-B984-EDB471AC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D378-14C0-45E7-BB2E-56308D6BD5F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11458-984B-4C87-9C3B-88E6EEF1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299FD-1A7B-41E7-9111-C383EC89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1A7-6531-41A9-89FD-9E65C61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62FB-E476-4CF1-B28C-CDEAC5A9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BDDC6-5578-4887-A6D1-7EF399E3C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0970B-5669-4BDD-9107-7EDB4A38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D378-14C0-45E7-BB2E-56308D6BD5F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CDC9E-69D8-46E2-AA97-14DFA1F4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4E2B-F169-4E7A-B5A5-7E9D375E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1A7-6531-41A9-89FD-9E65C61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1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9088C-69E4-4441-872F-DA482357C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E4110-2119-42D1-8C1B-94FA8E99A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D42B3-92A6-487F-8FA1-6C2A9EC4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D378-14C0-45E7-BB2E-56308D6BD5F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0C49B-1FF3-4FD5-9C2A-E0F3D81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F1447-3BA0-45B6-8BB7-B1424A8C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1A7-6531-41A9-89FD-9E65C61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9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F551-0241-4F6C-B5A0-9FD4BF1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59069-D642-4A82-A44A-BE07BCE10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8EE94-30C7-449A-9049-5F2EAF91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D378-14C0-45E7-BB2E-56308D6BD5F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88F9E-2EB3-4D0B-A964-E871FD4E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93CF9-276B-4B4C-9609-FB8FD69F3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1A7-6531-41A9-89FD-9E65C61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2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39C9-786A-43F8-8647-6499767B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1F6D6-FD99-4764-888F-6AB51C69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045F-7FAD-46F6-A787-5945E7AD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D378-14C0-45E7-BB2E-56308D6BD5F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4CC06-1BF0-452B-91C2-B1EA1335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83971-01AD-4AA9-ABA7-0F093158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1A7-6531-41A9-89FD-9E65C61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7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851A-2D78-4D95-BA96-65B3A02E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E8425-6D6A-4567-ABEE-C0B2ED311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EB650-4579-4511-80A5-D50A8D9D1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8D704-6ADE-491B-AEA4-AE7DB1F4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D378-14C0-45E7-BB2E-56308D6BD5F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42122-4838-410C-A504-68AE152D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213F7-7FCA-4021-992A-EFB54368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1A7-6531-41A9-89FD-9E65C61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9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A747-CEA5-4515-B9EA-E7E0FB81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DE200-CBC2-4093-97A3-7934FC584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348A5-D68D-4446-8122-177B13292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31A12-839E-4ED8-A749-4EE0E4860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98F82-8828-4F6C-8B47-916EFA7E2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D4872-517B-4B24-A9B0-4EDC8D17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D378-14C0-45E7-BB2E-56308D6BD5F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F7350-1FC2-46B7-8104-ACF2A8AE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8E5CE-7B8B-4074-B47C-A127CCBD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1A7-6531-41A9-89FD-9E65C61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4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262F-1F9F-414F-8AA9-F9FFABAD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0880A-F5DF-4AF4-B1A0-FCE91A36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D378-14C0-45E7-BB2E-56308D6BD5F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4E0D3-F004-4E8B-AB78-C6913408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8BB0B-99CE-4D2C-81D9-2637890C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1A7-6531-41A9-89FD-9E65C61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F9894-8175-4935-A9DA-9CCD587B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D378-14C0-45E7-BB2E-56308D6BD5F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44C19-DBF4-4521-B771-96640B3B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E33FD-7E7E-4A65-8EF7-0D49C085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1A7-6531-41A9-89FD-9E65C61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4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EAAA-D81C-4208-BA2F-FFD0A3C1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7650-7848-43D6-9A5E-EE71F84C1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75C00-F1D2-4845-8915-59CEC7B1F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74077-DFE9-4C64-B876-86856729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D378-14C0-45E7-BB2E-56308D6BD5F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4E24C-50CB-4911-893C-2A0603D6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511FB-07C0-40C5-AF9C-63DBC7AD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1A7-6531-41A9-89FD-9E65C61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2EC9-BCC7-465F-92A9-CF6A7670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830DF-7384-44FD-A0D4-B4AD578A4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4EE0A-5F15-41A5-BF63-685FEA582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DB3EF-635B-4A0D-92DD-458878C9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D378-14C0-45E7-BB2E-56308D6BD5F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49BD2-26ED-4027-80C0-561ED675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1F46D-FE7A-4963-BB3E-4C3079C2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E1A7-6531-41A9-89FD-9E65C61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2D99B-A985-4B91-8321-8A998FBA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A8F8A-52C5-4613-AA58-DB5D522CA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48300-7758-4237-BF67-EB935CA95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D378-14C0-45E7-BB2E-56308D6BD5F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B2036-0A58-4E94-A6E9-805E7350B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DAC5D-8702-4405-8C88-5FECAEF35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E1A7-6531-41A9-89FD-9E65C612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7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nstagram.com/tamtambasketball_officia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rampa.it/2021/11/video-castel-volturno-tam-tam-basket-doc-al-jazeera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C65A-BE25-4DC4-9828-A278E995B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943" y="1203309"/>
            <a:ext cx="9490953" cy="1301784"/>
          </a:xfrm>
        </p:spPr>
        <p:txBody>
          <a:bodyPr>
            <a:normAutofit/>
          </a:bodyPr>
          <a:lstStyle/>
          <a:p>
            <a:r>
              <a:rPr lang="en-US" sz="8800" dirty="0" err="1"/>
              <a:t>Nuovi</a:t>
            </a:r>
            <a:r>
              <a:rPr lang="en-US" sz="8800" dirty="0"/>
              <a:t> </a:t>
            </a:r>
            <a:r>
              <a:rPr lang="en-US" sz="8800" dirty="0" err="1"/>
              <a:t>italiani</a:t>
            </a:r>
            <a:endParaRPr lang="en-US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6C225-F6EF-4175-BB9B-D02960B7E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89" y="3112336"/>
            <a:ext cx="10781731" cy="1655762"/>
          </a:xfrm>
        </p:spPr>
        <p:txBody>
          <a:bodyPr>
            <a:noAutofit/>
          </a:bodyPr>
          <a:lstStyle/>
          <a:p>
            <a:r>
              <a:rPr lang="en-US" sz="2000" b="1" dirty="0"/>
              <a:t>La </a:t>
            </a:r>
            <a:r>
              <a:rPr lang="en-US" sz="2000" b="1" dirty="0" err="1"/>
              <a:t>storia</a:t>
            </a:r>
            <a:r>
              <a:rPr lang="en-US" sz="2000" b="1" dirty="0"/>
              <a:t> di TAM </a:t>
            </a:r>
            <a:r>
              <a:rPr lang="en-US" sz="2000" b="1" dirty="0" err="1"/>
              <a:t>TAM</a:t>
            </a:r>
            <a:endParaRPr lang="en-US" sz="2000" b="1" dirty="0"/>
          </a:p>
          <a:p>
            <a:endParaRPr lang="en-US" sz="2000" dirty="0"/>
          </a:p>
          <a:p>
            <a:r>
              <a:rPr lang="en-US" sz="2500" dirty="0"/>
              <a:t>La </a:t>
            </a:r>
            <a:r>
              <a:rPr lang="en-US" sz="2500" dirty="0" err="1"/>
              <a:t>classe</a:t>
            </a:r>
            <a:r>
              <a:rPr lang="en-US" sz="2500" dirty="0"/>
              <a:t> </a:t>
            </a:r>
            <a:r>
              <a:rPr lang="en-US" sz="2500" dirty="0" err="1"/>
              <a:t>torna</a:t>
            </a:r>
            <a:r>
              <a:rPr lang="en-US" sz="2500" dirty="0"/>
              <a:t>, dopo le </a:t>
            </a:r>
            <a:r>
              <a:rPr lang="en-US" sz="2500" dirty="0" err="1"/>
              <a:t>vacanze</a:t>
            </a:r>
            <a:r>
              <a:rPr lang="en-US" sz="2500" dirty="0"/>
              <a:t> di Natale, e ha </a:t>
            </a:r>
            <a:r>
              <a:rPr lang="en-US" sz="2500" dirty="0" err="1"/>
              <a:t>dimenticato</a:t>
            </a:r>
            <a:r>
              <a:rPr lang="en-US" sz="2500" dirty="0"/>
              <a:t> </a:t>
            </a:r>
            <a:r>
              <a:rPr lang="en-US" sz="2500" dirty="0" err="1"/>
              <a:t>tutto</a:t>
            </a:r>
            <a:r>
              <a:rPr lang="en-US" sz="2500" dirty="0"/>
              <a:t> </a:t>
            </a:r>
            <a:r>
              <a:rPr lang="en-US" sz="2500" dirty="0" err="1"/>
              <a:t>quello</a:t>
            </a:r>
            <a:r>
              <a:rPr lang="en-US" sz="2500" dirty="0"/>
              <a:t> </a:t>
            </a:r>
            <a:r>
              <a:rPr lang="en-US" sz="2500" dirty="0" err="1"/>
              <a:t>che</a:t>
            </a:r>
            <a:r>
              <a:rPr lang="en-US" sz="2500" dirty="0"/>
              <a:t> ha </a:t>
            </a:r>
            <a:r>
              <a:rPr lang="en-US" sz="2500" dirty="0" err="1"/>
              <a:t>imparato</a:t>
            </a:r>
            <a:r>
              <a:rPr lang="en-US" sz="2500" dirty="0"/>
              <a:t> in </a:t>
            </a:r>
            <a:r>
              <a:rPr lang="en-US" sz="2500" dirty="0" err="1"/>
              <a:t>tre</a:t>
            </a:r>
            <a:r>
              <a:rPr lang="en-US" sz="2500" dirty="0"/>
              <a:t> </a:t>
            </a:r>
            <a:r>
              <a:rPr lang="en-US" sz="2500" dirty="0" err="1"/>
              <a:t>mesi</a:t>
            </a:r>
            <a:r>
              <a:rPr lang="en-US" sz="2500" dirty="0"/>
              <a:t> di </a:t>
            </a:r>
            <a:r>
              <a:rPr lang="en-US" sz="2500" dirty="0" err="1"/>
              <a:t>Italiano</a:t>
            </a:r>
            <a:r>
              <a:rPr lang="en-US" sz="2500" dirty="0"/>
              <a:t> 1.</a:t>
            </a:r>
          </a:p>
          <a:p>
            <a:r>
              <a:rPr lang="en-US" sz="2500" dirty="0" err="1"/>
              <a:t>L’unita</a:t>
            </a:r>
            <a:r>
              <a:rPr lang="en-US" sz="2500" dirty="0"/>
              <a:t>’ </a:t>
            </a:r>
            <a:r>
              <a:rPr lang="en-US" sz="2500" dirty="0" err="1"/>
              <a:t>si</a:t>
            </a:r>
            <a:r>
              <a:rPr lang="en-US" sz="2500" dirty="0"/>
              <a:t> </a:t>
            </a:r>
            <a:r>
              <a:rPr lang="en-US" sz="2500" dirty="0" err="1"/>
              <a:t>svolge</a:t>
            </a:r>
            <a:r>
              <a:rPr lang="en-US" sz="2500" dirty="0"/>
              <a:t> </a:t>
            </a:r>
            <a:r>
              <a:rPr lang="en-US" sz="2500" dirty="0" err="1"/>
              <a:t>su</a:t>
            </a:r>
            <a:r>
              <a:rPr lang="en-US" sz="2500" dirty="0"/>
              <a:t> un </a:t>
            </a:r>
            <a:r>
              <a:rPr lang="en-US" sz="2500" dirty="0" err="1"/>
              <a:t>unico</a:t>
            </a:r>
            <a:r>
              <a:rPr lang="en-US" sz="2500" dirty="0"/>
              <a:t> </a:t>
            </a:r>
            <a:r>
              <a:rPr lang="en-US" sz="2500" dirty="0" err="1"/>
              <a:t>periodo</a:t>
            </a:r>
            <a:r>
              <a:rPr lang="en-US" sz="2500" dirty="0"/>
              <a:t> </a:t>
            </a:r>
            <a:r>
              <a:rPr lang="en-US" sz="2500" dirty="0" err="1"/>
              <a:t>lungo</a:t>
            </a:r>
            <a:r>
              <a:rPr lang="en-US" sz="2500" dirty="0"/>
              <a:t> (80 </a:t>
            </a:r>
            <a:r>
              <a:rPr lang="en-US" sz="2500" dirty="0" err="1"/>
              <a:t>minuti</a:t>
            </a:r>
            <a:r>
              <a:rPr lang="en-US" sz="2500" dirty="0"/>
              <a:t>) o </a:t>
            </a:r>
            <a:r>
              <a:rPr lang="en-US" sz="2500" dirty="0" err="1"/>
              <a:t>su</a:t>
            </a:r>
            <a:r>
              <a:rPr lang="en-US" sz="2500" dirty="0"/>
              <a:t> due </a:t>
            </a:r>
            <a:r>
              <a:rPr lang="en-US" sz="2500" dirty="0" err="1"/>
              <a:t>giorni</a:t>
            </a:r>
            <a:r>
              <a:rPr lang="en-US" sz="2500" dirty="0"/>
              <a:t> </a:t>
            </a:r>
            <a:r>
              <a:rPr lang="en-US" sz="2500" dirty="0" err="1"/>
              <a:t>consecutivi</a:t>
            </a:r>
            <a:r>
              <a:rPr lang="en-US" sz="2500" dirty="0"/>
              <a:t>.</a:t>
            </a:r>
          </a:p>
          <a:p>
            <a:r>
              <a:rPr lang="en-US" sz="2500" dirty="0" err="1"/>
              <a:t>L’unita</a:t>
            </a:r>
            <a:r>
              <a:rPr lang="en-US" sz="2500" dirty="0"/>
              <a:t>’ </a:t>
            </a:r>
            <a:r>
              <a:rPr lang="en-US" sz="2500" dirty="0" err="1"/>
              <a:t>si</a:t>
            </a:r>
            <a:r>
              <a:rPr lang="en-US" sz="2500" dirty="0"/>
              <a:t> propone di </a:t>
            </a:r>
            <a:r>
              <a:rPr lang="en-US" sz="2500" dirty="0" err="1"/>
              <a:t>ripassare</a:t>
            </a:r>
            <a:r>
              <a:rPr lang="en-US" sz="2500" dirty="0"/>
              <a:t> </a:t>
            </a:r>
            <a:r>
              <a:rPr lang="en-US" sz="2500" dirty="0" err="1"/>
              <a:t>morfologia</a:t>
            </a:r>
            <a:r>
              <a:rPr lang="en-US" sz="2500" dirty="0"/>
              <a:t> di base (</a:t>
            </a:r>
            <a:r>
              <a:rPr lang="en-US" sz="2500" dirty="0" err="1"/>
              <a:t>Articoli</a:t>
            </a:r>
            <a:r>
              <a:rPr lang="en-US" sz="2500" dirty="0"/>
              <a:t> </a:t>
            </a:r>
            <a:r>
              <a:rPr lang="en-US" sz="2500" dirty="0" err="1"/>
              <a:t>determinativi</a:t>
            </a:r>
            <a:r>
              <a:rPr lang="en-US" sz="2500" dirty="0"/>
              <a:t>, </a:t>
            </a:r>
            <a:r>
              <a:rPr lang="en-US" sz="2500" dirty="0" err="1"/>
              <a:t>genere</a:t>
            </a:r>
            <a:r>
              <a:rPr lang="en-US" sz="2500" dirty="0"/>
              <a:t> e </a:t>
            </a:r>
            <a:r>
              <a:rPr lang="en-US" sz="2500" dirty="0" err="1"/>
              <a:t>numero</a:t>
            </a:r>
            <a:r>
              <a:rPr lang="en-US" sz="2500" dirty="0"/>
              <a:t> </a:t>
            </a:r>
            <a:r>
              <a:rPr lang="en-US" sz="2500" dirty="0" err="1"/>
              <a:t>dei</a:t>
            </a:r>
            <a:r>
              <a:rPr lang="en-US" sz="2500" dirty="0"/>
              <a:t> </a:t>
            </a:r>
            <a:r>
              <a:rPr lang="en-US" sz="2500" dirty="0" err="1"/>
              <a:t>sostantivi</a:t>
            </a:r>
            <a:r>
              <a:rPr lang="en-US" sz="2500" dirty="0"/>
              <a:t> e </a:t>
            </a:r>
            <a:r>
              <a:rPr lang="en-US" sz="2500" dirty="0" err="1"/>
              <a:t>verbi</a:t>
            </a:r>
            <a:r>
              <a:rPr lang="en-US" sz="2500" dirty="0"/>
              <a:t> </a:t>
            </a:r>
            <a:r>
              <a:rPr lang="en-US" sz="2500" dirty="0" err="1"/>
              <a:t>regoalri</a:t>
            </a:r>
            <a:r>
              <a:rPr lang="en-US" sz="2500" dirty="0"/>
              <a:t> al </a:t>
            </a:r>
            <a:r>
              <a:rPr lang="en-US" sz="2500" dirty="0" err="1"/>
              <a:t>presente</a:t>
            </a:r>
            <a:r>
              <a:rPr lang="en-US" sz="2500" dirty="0"/>
              <a:t>) e di </a:t>
            </a:r>
            <a:r>
              <a:rPr lang="en-US" sz="2500" dirty="0" err="1"/>
              <a:t>espandere</a:t>
            </a:r>
            <a:r>
              <a:rPr lang="en-US" sz="2500" dirty="0"/>
              <a:t> il </a:t>
            </a:r>
            <a:r>
              <a:rPr lang="en-US" sz="2500" dirty="0" err="1"/>
              <a:t>vocabolario</a:t>
            </a:r>
            <a:r>
              <a:rPr lang="en-US" sz="2500" dirty="0"/>
              <a:t> </a:t>
            </a:r>
            <a:r>
              <a:rPr lang="en-US" sz="2500" dirty="0" err="1"/>
              <a:t>incoraggiando</a:t>
            </a:r>
            <a:r>
              <a:rPr lang="en-US" sz="2500" dirty="0"/>
              <a:t> </a:t>
            </a:r>
            <a:r>
              <a:rPr lang="en-US" sz="2500" dirty="0" err="1"/>
              <a:t>ricerca</a:t>
            </a:r>
            <a:r>
              <a:rPr lang="en-US" sz="2500" dirty="0"/>
              <a:t> </a:t>
            </a:r>
            <a:r>
              <a:rPr lang="en-US" sz="2500" dirty="0" err="1"/>
              <a:t>autonoma</a:t>
            </a:r>
            <a:r>
              <a:rPr lang="en-US" sz="2500" dirty="0"/>
              <a:t> </a:t>
            </a:r>
            <a:r>
              <a:rPr lang="en-US" sz="2500" dirty="0" err="1"/>
              <a:t>sul</a:t>
            </a:r>
            <a:r>
              <a:rPr lang="en-US" sz="2500" dirty="0"/>
              <a:t> </a:t>
            </a:r>
            <a:r>
              <a:rPr lang="en-US" sz="2500" dirty="0" err="1"/>
              <a:t>dizionario</a:t>
            </a:r>
            <a:r>
              <a:rPr lang="en-US" sz="2500" dirty="0"/>
              <a:t> e </a:t>
            </a:r>
            <a:r>
              <a:rPr lang="en-US" sz="2500" dirty="0" err="1"/>
              <a:t>lavoro</a:t>
            </a:r>
            <a:r>
              <a:rPr lang="en-US" sz="2500" dirty="0"/>
              <a:t> di </a:t>
            </a:r>
            <a:r>
              <a:rPr lang="en-US" sz="2500" dirty="0" err="1"/>
              <a:t>gruppo</a:t>
            </a:r>
            <a:r>
              <a:rPr lang="en-US" sz="25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19845-86FA-43CE-9427-E4FDF2F11811}"/>
              </a:ext>
            </a:extLst>
          </p:cNvPr>
          <p:cNvSpPr txBox="1"/>
          <p:nvPr/>
        </p:nvSpPr>
        <p:spPr>
          <a:xfrm>
            <a:off x="6096000" y="473705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https://www.instagram.com/tamtambasketball_official/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Computer Icons Instagram Logo Sticker - logo png download - 1032*1032 -  Free Transparent Computer Icons png Download. - Clip Art Library">
            <a:extLst>
              <a:ext uri="{FF2B5EF4-FFF2-40B4-BE49-F238E27FC236}">
                <a16:creationId xmlns:a16="http://schemas.microsoft.com/office/drawing/2014/main" id="{68890896-A878-4801-BDEC-F8D172CE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99" y="35003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0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365BF-741C-4682-A600-D795B5CB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Comprensione – Ascolto (10 minuti)</a:t>
            </a:r>
          </a:p>
        </p:txBody>
      </p:sp>
      <p:pic>
        <p:nvPicPr>
          <p:cNvPr id="2050" name="Picture 2" descr="Right to dunk: the children of African immigrants who fought the law to  play basketball | Italy | The Guardian">
            <a:extLst>
              <a:ext uri="{FF2B5EF4-FFF2-40B4-BE49-F238E27FC236}">
                <a16:creationId xmlns:a16="http://schemas.microsoft.com/office/drawing/2014/main" id="{4FEF233C-9C1C-4BBF-A289-496935022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r="6449" b="2"/>
          <a:stretch/>
        </p:blipFill>
        <p:spPr bwMode="auto"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8E2EB1-9DB4-4C31-AB37-4A3F83968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" r="-1" b="-1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AE2854-5DD9-43CE-BB90-5E6279919CA5}"/>
              </a:ext>
            </a:extLst>
          </p:cNvPr>
          <p:cNvSpPr txBox="1"/>
          <p:nvPr/>
        </p:nvSpPr>
        <p:spPr>
          <a:xfrm>
            <a:off x="6315466" y="3429000"/>
            <a:ext cx="5105400" cy="305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4"/>
              </a:rPr>
              <a:t>https://www.larampa.it/2021/11/video-castel-volturno-tam-tam-basket-doc-al-jazeera/</a:t>
            </a:r>
            <a:endParaRPr lang="en-US" sz="2000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L’insegnante</a:t>
            </a:r>
            <a:r>
              <a:rPr lang="en-US" sz="2000" dirty="0"/>
              <a:t> </a:t>
            </a:r>
            <a:r>
              <a:rPr lang="en-US" sz="2000" dirty="0" err="1"/>
              <a:t>chiede</a:t>
            </a:r>
            <a:r>
              <a:rPr lang="en-US" sz="2000" dirty="0"/>
              <a:t> </a:t>
            </a:r>
            <a:r>
              <a:rPr lang="en-US" sz="2000" dirty="0" err="1"/>
              <a:t>agli</a:t>
            </a:r>
            <a:r>
              <a:rPr lang="en-US" sz="2000" dirty="0"/>
              <a:t> </a:t>
            </a:r>
            <a:r>
              <a:rPr lang="en-US" sz="2000" dirty="0" err="1"/>
              <a:t>studenti</a:t>
            </a:r>
            <a:r>
              <a:rPr lang="en-US" sz="2000" dirty="0"/>
              <a:t> di </a:t>
            </a:r>
            <a:r>
              <a:rPr lang="en-US" sz="2000" dirty="0" err="1"/>
              <a:t>guardare</a:t>
            </a:r>
            <a:r>
              <a:rPr lang="en-US" sz="2000" dirty="0"/>
              <a:t> il trailer e </a:t>
            </a:r>
            <a:r>
              <a:rPr lang="en-US" sz="2000" dirty="0" err="1"/>
              <a:t>individuare</a:t>
            </a:r>
            <a:r>
              <a:rPr lang="en-US" sz="2000" dirty="0"/>
              <a:t> parole note </a:t>
            </a:r>
            <a:r>
              <a:rPr lang="en-US" sz="2000" dirty="0" err="1"/>
              <a:t>utilizzate</a:t>
            </a:r>
            <a:r>
              <a:rPr lang="en-US" sz="2000" dirty="0"/>
              <a:t> </a:t>
            </a:r>
            <a:r>
              <a:rPr lang="en-US" sz="2000" dirty="0" err="1"/>
              <a:t>nella</a:t>
            </a:r>
            <a:r>
              <a:rPr lang="en-US" sz="2000" dirty="0"/>
              <a:t> prima </a:t>
            </a:r>
            <a:r>
              <a:rPr lang="en-US" sz="2000" dirty="0" err="1"/>
              <a:t>attivita</a:t>
            </a:r>
            <a:r>
              <a:rPr lang="en-US" sz="2000" dirty="0"/>
              <a:t>’ di brainstorming </a:t>
            </a:r>
            <a:r>
              <a:rPr lang="en-US" sz="2000" dirty="0" err="1"/>
              <a:t>lessicale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251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E926-B384-4F81-B2B3-594538C5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51" y="365125"/>
            <a:ext cx="11040649" cy="1325563"/>
          </a:xfrm>
        </p:spPr>
        <p:txBody>
          <a:bodyPr/>
          <a:lstStyle/>
          <a:p>
            <a:r>
              <a:rPr lang="en-US" dirty="0" err="1"/>
              <a:t>Riflessione</a:t>
            </a:r>
            <a:r>
              <a:rPr lang="en-US" dirty="0"/>
              <a:t> e </a:t>
            </a:r>
            <a:r>
              <a:rPr lang="en-US" dirty="0" err="1"/>
              <a:t>conclusione</a:t>
            </a:r>
            <a:r>
              <a:rPr lang="en-US" dirty="0"/>
              <a:t> (5 </a:t>
            </a:r>
            <a:r>
              <a:rPr lang="en-US" dirty="0" err="1"/>
              <a:t>minuti</a:t>
            </a:r>
            <a:r>
              <a:rPr lang="en-US" dirty="0"/>
              <a:t>) – in inglese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8F8A3-ECA7-4918-AB1B-099F5C82C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, in </a:t>
            </a:r>
            <a:r>
              <a:rPr lang="en-US" dirty="0" err="1"/>
              <a:t>maniera</a:t>
            </a:r>
            <a:r>
              <a:rPr lang="en-US" dirty="0"/>
              <a:t> </a:t>
            </a:r>
            <a:r>
              <a:rPr lang="en-US" dirty="0" err="1"/>
              <a:t>guidata</a:t>
            </a:r>
            <a:r>
              <a:rPr lang="en-US" dirty="0"/>
              <a:t>, </a:t>
            </a:r>
            <a:r>
              <a:rPr lang="en-US" dirty="0" err="1"/>
              <a:t>raccontano</a:t>
            </a:r>
            <a:r>
              <a:rPr lang="en-US" dirty="0"/>
              <a:t> la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esperienza</a:t>
            </a:r>
            <a:r>
              <a:rPr lang="en-US" dirty="0"/>
              <a:t> 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pensieri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vicenda</a:t>
            </a:r>
            <a:r>
              <a:rPr lang="en-US" dirty="0"/>
              <a:t>, </a:t>
            </a:r>
            <a:r>
              <a:rPr lang="en-US" dirty="0" err="1"/>
              <a:t>facendo</a:t>
            </a:r>
            <a:r>
              <a:rPr lang="en-US" dirty="0"/>
              <a:t> </a:t>
            </a:r>
            <a:r>
              <a:rPr lang="en-US" dirty="0" err="1"/>
              <a:t>domande</a:t>
            </a:r>
            <a:r>
              <a:rPr lang="en-US" dirty="0"/>
              <a:t>, </a:t>
            </a:r>
            <a:r>
              <a:rPr lang="en-US" dirty="0" err="1"/>
              <a:t>esprimendo</a:t>
            </a:r>
            <a:r>
              <a:rPr lang="en-US" dirty="0"/>
              <a:t> </a:t>
            </a:r>
            <a:r>
              <a:rPr lang="en-US" dirty="0" err="1"/>
              <a:t>considerazioni</a:t>
            </a:r>
            <a:r>
              <a:rPr lang="en-US" dirty="0"/>
              <a:t>, </a:t>
            </a:r>
            <a:r>
              <a:rPr lang="en-US" dirty="0" err="1"/>
              <a:t>paragonando</a:t>
            </a:r>
            <a:r>
              <a:rPr lang="en-US" dirty="0"/>
              <a:t> la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italiana</a:t>
            </a:r>
            <a:r>
              <a:rPr lang="en-US" dirty="0"/>
              <a:t> e </a:t>
            </a:r>
            <a:r>
              <a:rPr lang="en-US" dirty="0" err="1"/>
              <a:t>statunitense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cittadinanza</a:t>
            </a:r>
            <a:r>
              <a:rPr lang="en-US" dirty="0"/>
              <a:t> e </a:t>
            </a:r>
            <a:r>
              <a:rPr lang="en-US" dirty="0" err="1"/>
              <a:t>sullo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Soli.</a:t>
            </a:r>
          </a:p>
        </p:txBody>
      </p:sp>
    </p:spTree>
    <p:extLst>
      <p:ext uri="{BB962C8B-B14F-4D97-AF65-F5344CB8AC3E}">
        <p14:creationId xmlns:p14="http://schemas.microsoft.com/office/powerpoint/2010/main" val="148590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5846-E53A-4F47-B6CE-CFBAEF22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 – </a:t>
            </a:r>
            <a:r>
              <a:rPr lang="en-US" dirty="0" err="1"/>
              <a:t>lessico</a:t>
            </a:r>
            <a:r>
              <a:rPr lang="en-US" dirty="0"/>
              <a:t> (10 </a:t>
            </a:r>
            <a:r>
              <a:rPr lang="en-US" dirty="0" err="1"/>
              <a:t>minuti</a:t>
            </a:r>
            <a:r>
              <a:rPr lang="en-US" dirty="0"/>
              <a:t>)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940BC9DF-488E-42D3-A314-E07378952D63}"/>
              </a:ext>
            </a:extLst>
          </p:cNvPr>
          <p:cNvSpPr/>
          <p:nvPr/>
        </p:nvSpPr>
        <p:spPr>
          <a:xfrm>
            <a:off x="1763402" y="3106133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145457E-4D08-4101-ABF2-24A5F4A82CAA}"/>
              </a:ext>
            </a:extLst>
          </p:cNvPr>
          <p:cNvSpPr/>
          <p:nvPr/>
        </p:nvSpPr>
        <p:spPr>
          <a:xfrm>
            <a:off x="1763401" y="4143081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DF559397-B214-4FB3-BCE6-09486B9AA0A4}"/>
              </a:ext>
            </a:extLst>
          </p:cNvPr>
          <p:cNvSpPr/>
          <p:nvPr/>
        </p:nvSpPr>
        <p:spPr>
          <a:xfrm>
            <a:off x="5377012" y="3624607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7C335EA-BF72-49CB-8880-9E676C96E6CB}"/>
              </a:ext>
            </a:extLst>
          </p:cNvPr>
          <p:cNvSpPr/>
          <p:nvPr/>
        </p:nvSpPr>
        <p:spPr>
          <a:xfrm>
            <a:off x="6570682" y="4135078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84ABD97-EBE8-495E-9F45-827DE28BE62B}"/>
              </a:ext>
            </a:extLst>
          </p:cNvPr>
          <p:cNvSpPr/>
          <p:nvPr/>
        </p:nvSpPr>
        <p:spPr>
          <a:xfrm>
            <a:off x="6570681" y="3114136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A3BD771-C3B4-4D34-8EAD-44122353C72F}"/>
              </a:ext>
            </a:extLst>
          </p:cNvPr>
          <p:cNvSpPr/>
          <p:nvPr/>
        </p:nvSpPr>
        <p:spPr>
          <a:xfrm>
            <a:off x="4167042" y="3106133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FE5267DE-6BB1-4425-AA3F-AF2FE5607AF6}"/>
              </a:ext>
            </a:extLst>
          </p:cNvPr>
          <p:cNvSpPr/>
          <p:nvPr/>
        </p:nvSpPr>
        <p:spPr>
          <a:xfrm>
            <a:off x="2973372" y="3624607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31C58BA6-8DCB-4722-828C-615A41B0F3A3}"/>
              </a:ext>
            </a:extLst>
          </p:cNvPr>
          <p:cNvSpPr/>
          <p:nvPr/>
        </p:nvSpPr>
        <p:spPr>
          <a:xfrm>
            <a:off x="7780651" y="3632610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362F153C-E583-4C6D-805A-47D4D5378803}"/>
              </a:ext>
            </a:extLst>
          </p:cNvPr>
          <p:cNvSpPr/>
          <p:nvPr/>
        </p:nvSpPr>
        <p:spPr>
          <a:xfrm>
            <a:off x="7780650" y="2584370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AD235A0C-C613-4DB4-828F-82960472F82A}"/>
              </a:ext>
            </a:extLst>
          </p:cNvPr>
          <p:cNvSpPr/>
          <p:nvPr/>
        </p:nvSpPr>
        <p:spPr>
          <a:xfrm>
            <a:off x="2973370" y="4669558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076229B-780C-4DA8-8896-469400790C70}"/>
              </a:ext>
            </a:extLst>
          </p:cNvPr>
          <p:cNvSpPr/>
          <p:nvPr/>
        </p:nvSpPr>
        <p:spPr>
          <a:xfrm>
            <a:off x="8974319" y="3091994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4ED0F-8384-4A7C-94A3-400B80E4C9C8}"/>
              </a:ext>
            </a:extLst>
          </p:cNvPr>
          <p:cNvSpPr txBox="1"/>
          <p:nvPr/>
        </p:nvSpPr>
        <p:spPr>
          <a:xfrm>
            <a:off x="729574" y="1575881"/>
            <a:ext cx="6478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Mentre</a:t>
            </a:r>
            <a:r>
              <a:rPr lang="en-US" dirty="0"/>
              <a:t> la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squadra</a:t>
            </a:r>
            <a:r>
              <a:rPr lang="en-US" dirty="0"/>
              <a:t> “TAM </a:t>
            </a:r>
            <a:r>
              <a:rPr lang="en-US" dirty="0" err="1"/>
              <a:t>TAM</a:t>
            </a:r>
            <a:r>
              <a:rPr lang="en-US" dirty="0"/>
              <a:t> </a:t>
            </a:r>
            <a:r>
              <a:rPr lang="en-US" dirty="0" err="1"/>
              <a:t>Pallacanestro</a:t>
            </a:r>
            <a:r>
              <a:rPr lang="en-US" dirty="0"/>
              <a:t>” </a:t>
            </a:r>
            <a:r>
              <a:rPr lang="en-US" dirty="0" err="1"/>
              <a:t>rimane</a:t>
            </a:r>
            <a:r>
              <a:rPr lang="en-US" dirty="0"/>
              <a:t> visible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,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lavagna</a:t>
            </a:r>
            <a:r>
              <a:rPr lang="en-US" dirty="0"/>
              <a:t> il </a:t>
            </a:r>
            <a:r>
              <a:rPr lang="en-US" dirty="0" err="1"/>
              <a:t>docente</a:t>
            </a:r>
            <a:r>
              <a:rPr lang="en-US" dirty="0"/>
              <a:t> propone una </a:t>
            </a:r>
            <a:r>
              <a:rPr lang="en-US" dirty="0" err="1"/>
              <a:t>serie</a:t>
            </a:r>
            <a:r>
              <a:rPr lang="en-US" dirty="0"/>
              <a:t> di </a:t>
            </a:r>
            <a:r>
              <a:rPr lang="en-US" dirty="0" err="1"/>
              <a:t>sostantivi</a:t>
            </a:r>
            <a:r>
              <a:rPr lang="en-US" dirty="0"/>
              <a:t> </a:t>
            </a:r>
            <a:r>
              <a:rPr lang="en-US" dirty="0" err="1"/>
              <a:t>legati</a:t>
            </a:r>
            <a:r>
              <a:rPr lang="en-US" dirty="0"/>
              <a:t> al </a:t>
            </a:r>
            <a:r>
              <a:rPr lang="en-US" dirty="0" err="1"/>
              <a:t>vocabolario</a:t>
            </a:r>
            <a:r>
              <a:rPr lang="en-US" dirty="0"/>
              <a:t> </a:t>
            </a:r>
            <a:r>
              <a:rPr lang="en-US" dirty="0" err="1"/>
              <a:t>necessario</a:t>
            </a:r>
            <a:r>
              <a:rPr lang="en-US" dirty="0"/>
              <a:t> per la </a:t>
            </a:r>
            <a:r>
              <a:rPr lang="en-US" dirty="0" err="1"/>
              <a:t>comprensione</a:t>
            </a:r>
            <a:r>
              <a:rPr lang="en-US" dirty="0"/>
              <a:t> </a:t>
            </a:r>
            <a:r>
              <a:rPr lang="en-US" dirty="0" err="1"/>
              <a:t>dell’articolo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ragazzi</a:t>
            </a:r>
            <a:r>
              <a:rPr lang="en-US" dirty="0"/>
              <a:t> </a:t>
            </a:r>
            <a:r>
              <a:rPr lang="en-US" dirty="0" err="1"/>
              <a:t>leggeranno</a:t>
            </a:r>
            <a:r>
              <a:rPr lang="en-US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47DD01-916A-44F7-898D-2E526B0C4367}"/>
              </a:ext>
            </a:extLst>
          </p:cNvPr>
          <p:cNvSpPr txBox="1"/>
          <p:nvPr/>
        </p:nvSpPr>
        <p:spPr>
          <a:xfrm>
            <a:off x="10428598" y="112665"/>
            <a:ext cx="176340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Palla</a:t>
            </a:r>
            <a:endParaRPr lang="en-US" dirty="0"/>
          </a:p>
          <a:p>
            <a:r>
              <a:rPr lang="en-US" dirty="0"/>
              <a:t>Divisa</a:t>
            </a:r>
          </a:p>
          <a:p>
            <a:r>
              <a:rPr lang="en-US" dirty="0" err="1"/>
              <a:t>Numero</a:t>
            </a:r>
            <a:endParaRPr lang="en-US" dirty="0"/>
          </a:p>
          <a:p>
            <a:r>
              <a:rPr lang="en-US" dirty="0" err="1"/>
              <a:t>Canestro</a:t>
            </a:r>
            <a:endParaRPr lang="en-US" dirty="0"/>
          </a:p>
          <a:p>
            <a:r>
              <a:rPr lang="en-US" dirty="0"/>
              <a:t>Campo</a:t>
            </a:r>
          </a:p>
          <a:p>
            <a:r>
              <a:rPr lang="en-US" dirty="0"/>
              <a:t>Gioco</a:t>
            </a:r>
          </a:p>
          <a:p>
            <a:r>
              <a:rPr lang="en-US" dirty="0"/>
              <a:t>Partita</a:t>
            </a:r>
          </a:p>
          <a:p>
            <a:r>
              <a:rPr lang="en-US" dirty="0"/>
              <a:t>Punto</a:t>
            </a:r>
          </a:p>
          <a:p>
            <a:r>
              <a:rPr lang="en-US" dirty="0" err="1"/>
              <a:t>Tiro</a:t>
            </a:r>
            <a:endParaRPr lang="en-US" dirty="0"/>
          </a:p>
          <a:p>
            <a:r>
              <a:rPr lang="en-US" dirty="0"/>
              <a:t>Passaggio</a:t>
            </a:r>
          </a:p>
          <a:p>
            <a:r>
              <a:rPr lang="en-US" dirty="0" err="1"/>
              <a:t>Tattica</a:t>
            </a:r>
            <a:endParaRPr lang="en-US" dirty="0"/>
          </a:p>
          <a:p>
            <a:r>
              <a:rPr lang="en-US" dirty="0" err="1"/>
              <a:t>Squadra</a:t>
            </a:r>
            <a:endParaRPr lang="en-US" dirty="0"/>
          </a:p>
          <a:p>
            <a:r>
              <a:rPr lang="en-US" dirty="0" err="1"/>
              <a:t>Partecipazione</a:t>
            </a:r>
            <a:endParaRPr lang="en-US" dirty="0"/>
          </a:p>
          <a:p>
            <a:r>
              <a:rPr lang="en-US" dirty="0" err="1"/>
              <a:t>Integrazione</a:t>
            </a:r>
            <a:endParaRPr lang="en-US" dirty="0"/>
          </a:p>
          <a:p>
            <a:r>
              <a:rPr lang="en-US" dirty="0"/>
              <a:t>Progetto</a:t>
            </a:r>
          </a:p>
          <a:p>
            <a:r>
              <a:rPr lang="en-US" dirty="0" err="1"/>
              <a:t>Immigrazione</a:t>
            </a:r>
            <a:endParaRPr lang="en-US" dirty="0"/>
          </a:p>
          <a:p>
            <a:r>
              <a:rPr lang="en-US" dirty="0" err="1"/>
              <a:t>Comunita</a:t>
            </a:r>
            <a:r>
              <a:rPr lang="en-US" dirty="0"/>
              <a:t>’ </a:t>
            </a:r>
          </a:p>
          <a:p>
            <a:r>
              <a:rPr lang="en-US" dirty="0"/>
              <a:t>Sport</a:t>
            </a:r>
          </a:p>
          <a:p>
            <a:r>
              <a:rPr lang="en-US" dirty="0" err="1"/>
              <a:t>Torneo</a:t>
            </a:r>
            <a:endParaRPr lang="en-US" dirty="0"/>
          </a:p>
          <a:p>
            <a:r>
              <a:rPr lang="en-US" dirty="0" err="1"/>
              <a:t>Campionato</a:t>
            </a:r>
            <a:endParaRPr lang="en-US" dirty="0"/>
          </a:p>
          <a:p>
            <a:r>
              <a:rPr lang="en-US" dirty="0" err="1"/>
              <a:t>Diversita</a:t>
            </a:r>
            <a:r>
              <a:rPr lang="en-US" dirty="0"/>
              <a:t>’</a:t>
            </a:r>
          </a:p>
          <a:p>
            <a:r>
              <a:rPr lang="en-US" dirty="0" err="1"/>
              <a:t>Razzismo</a:t>
            </a:r>
            <a:endParaRPr lang="en-US" dirty="0"/>
          </a:p>
          <a:p>
            <a:r>
              <a:rPr lang="en-US" dirty="0" err="1"/>
              <a:t>Disuguaglianza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8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5846-E53A-4F47-B6CE-CFBAEF22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 – </a:t>
            </a:r>
            <a:r>
              <a:rPr lang="en-US" dirty="0" err="1"/>
              <a:t>lessico</a:t>
            </a:r>
            <a:r>
              <a:rPr lang="en-US" dirty="0"/>
              <a:t> (10 </a:t>
            </a:r>
            <a:r>
              <a:rPr lang="en-US" dirty="0" err="1"/>
              <a:t>minuti</a:t>
            </a:r>
            <a:r>
              <a:rPr lang="en-US" dirty="0"/>
              <a:t>)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940BC9DF-488E-42D3-A314-E07378952D63}"/>
              </a:ext>
            </a:extLst>
          </p:cNvPr>
          <p:cNvSpPr/>
          <p:nvPr/>
        </p:nvSpPr>
        <p:spPr>
          <a:xfrm>
            <a:off x="1763402" y="3106133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err="1"/>
              <a:t>discriminazione</a:t>
            </a:r>
            <a:endParaRPr lang="en-US" sz="1000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145457E-4D08-4101-ABF2-24A5F4A82CAA}"/>
              </a:ext>
            </a:extLst>
          </p:cNvPr>
          <p:cNvSpPr/>
          <p:nvPr/>
        </p:nvSpPr>
        <p:spPr>
          <a:xfrm>
            <a:off x="1763401" y="4143081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err="1"/>
              <a:t>Immigrazione</a:t>
            </a:r>
            <a:endParaRPr lang="en-US" sz="120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DF559397-B214-4FB3-BCE6-09486B9AA0A4}"/>
              </a:ext>
            </a:extLst>
          </p:cNvPr>
          <p:cNvSpPr/>
          <p:nvPr/>
        </p:nvSpPr>
        <p:spPr>
          <a:xfrm>
            <a:off x="5377012" y="3624607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Sport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7C335EA-BF72-49CB-8880-9E676C96E6CB}"/>
              </a:ext>
            </a:extLst>
          </p:cNvPr>
          <p:cNvSpPr/>
          <p:nvPr/>
        </p:nvSpPr>
        <p:spPr>
          <a:xfrm>
            <a:off x="6570682" y="4135078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/>
              <a:t>Palla</a:t>
            </a:r>
            <a:endParaRPr lang="en-US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84ABD97-EBE8-495E-9F45-827DE28BE62B}"/>
              </a:ext>
            </a:extLst>
          </p:cNvPr>
          <p:cNvSpPr/>
          <p:nvPr/>
        </p:nvSpPr>
        <p:spPr>
          <a:xfrm>
            <a:off x="6570681" y="3114136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Campionato</a:t>
            </a:r>
            <a:endParaRPr lang="en-US" sz="1200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A3BD771-C3B4-4D34-8EAD-44122353C72F}"/>
              </a:ext>
            </a:extLst>
          </p:cNvPr>
          <p:cNvSpPr/>
          <p:nvPr/>
        </p:nvSpPr>
        <p:spPr>
          <a:xfrm>
            <a:off x="4183343" y="3106133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err="1"/>
              <a:t>Squadra</a:t>
            </a:r>
            <a:endParaRPr lang="en-US" sz="1100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FE5267DE-6BB1-4425-AA3F-AF2FE5607AF6}"/>
              </a:ext>
            </a:extLst>
          </p:cNvPr>
          <p:cNvSpPr/>
          <p:nvPr/>
        </p:nvSpPr>
        <p:spPr>
          <a:xfrm>
            <a:off x="2973372" y="3624607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Comunita</a:t>
            </a:r>
            <a:r>
              <a:rPr lang="en-US" sz="1200" dirty="0"/>
              <a:t>’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31C58BA6-8DCB-4722-828C-615A41B0F3A3}"/>
              </a:ext>
            </a:extLst>
          </p:cNvPr>
          <p:cNvSpPr/>
          <p:nvPr/>
        </p:nvSpPr>
        <p:spPr>
          <a:xfrm>
            <a:off x="7780651" y="3632610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 err="1"/>
              <a:t>Pallacanestro</a:t>
            </a:r>
            <a:endParaRPr lang="en-US" sz="1200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362F153C-E583-4C6D-805A-47D4D5378803}"/>
              </a:ext>
            </a:extLst>
          </p:cNvPr>
          <p:cNvSpPr/>
          <p:nvPr/>
        </p:nvSpPr>
        <p:spPr>
          <a:xfrm>
            <a:off x="7780650" y="2584370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Iscrizione</a:t>
            </a:r>
            <a:endParaRPr lang="en-US" sz="1200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AD235A0C-C613-4DB4-828F-82960472F82A}"/>
              </a:ext>
            </a:extLst>
          </p:cNvPr>
          <p:cNvSpPr/>
          <p:nvPr/>
        </p:nvSpPr>
        <p:spPr>
          <a:xfrm>
            <a:off x="2973370" y="4669558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Integrazione</a:t>
            </a:r>
            <a:endParaRPr lang="en-US" sz="1200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076229B-780C-4DA8-8896-469400790C70}"/>
              </a:ext>
            </a:extLst>
          </p:cNvPr>
          <p:cNvSpPr/>
          <p:nvPr/>
        </p:nvSpPr>
        <p:spPr>
          <a:xfrm>
            <a:off x="8974319" y="3091994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/>
              <a:t>Torneo</a:t>
            </a:r>
            <a:endParaRPr lang="en-US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1FF3E32-C8F4-468F-9AEC-9B950E100FB7}"/>
              </a:ext>
            </a:extLst>
          </p:cNvPr>
          <p:cNvSpPr/>
          <p:nvPr/>
        </p:nvSpPr>
        <p:spPr>
          <a:xfrm>
            <a:off x="561582" y="2584370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/>
              <a:t>Razzismo</a:t>
            </a:r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E795C81B-E945-4D57-B791-D22417BD6567}"/>
              </a:ext>
            </a:extLst>
          </p:cNvPr>
          <p:cNvSpPr/>
          <p:nvPr/>
        </p:nvSpPr>
        <p:spPr>
          <a:xfrm>
            <a:off x="10167988" y="3599618"/>
            <a:ext cx="1461155" cy="103694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/>
              <a:t>Punti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5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B755-259F-44E4-AD5D-A5BDCA6B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Riflessione</a:t>
            </a:r>
            <a:r>
              <a:rPr lang="en-US" dirty="0"/>
              <a:t> – </a:t>
            </a:r>
            <a:r>
              <a:rPr lang="en-US" dirty="0" err="1"/>
              <a:t>morfologia</a:t>
            </a:r>
            <a:r>
              <a:rPr lang="en-US" dirty="0"/>
              <a:t> – </a:t>
            </a:r>
            <a:r>
              <a:rPr lang="en-US" dirty="0" err="1"/>
              <a:t>articoli</a:t>
            </a:r>
            <a:r>
              <a:rPr lang="en-US" dirty="0"/>
              <a:t> </a:t>
            </a:r>
            <a:r>
              <a:rPr lang="en-US" dirty="0" err="1"/>
              <a:t>determinativi</a:t>
            </a:r>
            <a:r>
              <a:rPr lang="en-US" dirty="0"/>
              <a:t> e </a:t>
            </a:r>
            <a:r>
              <a:rPr lang="en-US" dirty="0" err="1"/>
              <a:t>concordanza</a:t>
            </a:r>
            <a:r>
              <a:rPr lang="en-US" dirty="0"/>
              <a:t> (5 </a:t>
            </a:r>
            <a:r>
              <a:rPr lang="en-US" dirty="0" err="1"/>
              <a:t>minuti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50885-3211-4E82-9AC9-D0BD07755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35" y="2018147"/>
            <a:ext cx="5987441" cy="4503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Gli</a:t>
            </a:r>
            <a:r>
              <a:rPr lang="en-US" sz="2000" dirty="0"/>
              <a:t> </a:t>
            </a:r>
            <a:r>
              <a:rPr lang="en-US" sz="2000" dirty="0" err="1"/>
              <a:t>studenti</a:t>
            </a:r>
            <a:r>
              <a:rPr lang="en-US" sz="2000" dirty="0"/>
              <a:t> </a:t>
            </a:r>
            <a:r>
              <a:rPr lang="en-US" sz="2000" dirty="0" err="1"/>
              <a:t>competono</a:t>
            </a:r>
            <a:r>
              <a:rPr lang="en-US" sz="2000" dirty="0"/>
              <a:t> a </a:t>
            </a:r>
            <a:r>
              <a:rPr lang="en-US" sz="2000" dirty="0" err="1"/>
              <a:t>squadre</a:t>
            </a:r>
            <a:r>
              <a:rPr lang="en-US" sz="2000" dirty="0"/>
              <a:t> per </a:t>
            </a:r>
            <a:r>
              <a:rPr lang="en-US" sz="2000" dirty="0" err="1"/>
              <a:t>individuare</a:t>
            </a:r>
            <a:r>
              <a:rPr lang="en-US" sz="2000" dirty="0"/>
              <a:t> </a:t>
            </a:r>
            <a:r>
              <a:rPr lang="en-US" sz="2000" dirty="0" err="1"/>
              <a:t>gli</a:t>
            </a:r>
            <a:r>
              <a:rPr lang="en-US" sz="2000" dirty="0"/>
              <a:t> </a:t>
            </a:r>
            <a:r>
              <a:rPr lang="en-US" sz="2000" dirty="0" err="1"/>
              <a:t>articoli</a:t>
            </a:r>
            <a:r>
              <a:rPr lang="en-US" sz="2000" dirty="0"/>
              <a:t> </a:t>
            </a:r>
            <a:r>
              <a:rPr lang="en-US" sz="2000" dirty="0" err="1"/>
              <a:t>determinativi</a:t>
            </a:r>
            <a:r>
              <a:rPr lang="en-US" sz="2000" dirty="0"/>
              <a:t> </a:t>
            </a:r>
            <a:r>
              <a:rPr lang="en-US" sz="2000" dirty="0" err="1"/>
              <a:t>corretti</a:t>
            </a:r>
            <a:r>
              <a:rPr lang="en-US" sz="2000" dirty="0"/>
              <a:t> per </a:t>
            </a:r>
            <a:r>
              <a:rPr lang="en-US" sz="2000" dirty="0" err="1"/>
              <a:t>ogni</a:t>
            </a:r>
            <a:r>
              <a:rPr lang="en-US" sz="2000" dirty="0"/>
              <a:t> </a:t>
            </a:r>
            <a:r>
              <a:rPr lang="en-US" sz="2000" dirty="0" err="1"/>
              <a:t>sostantivo</a:t>
            </a:r>
            <a:r>
              <a:rPr lang="en-US" sz="2000" dirty="0"/>
              <a:t> </a:t>
            </a:r>
            <a:r>
              <a:rPr lang="en-US" sz="2000" dirty="0" err="1"/>
              <a:t>posizionato</a:t>
            </a:r>
            <a:r>
              <a:rPr lang="en-US" sz="2000" dirty="0"/>
              <a:t> </a:t>
            </a:r>
            <a:r>
              <a:rPr lang="en-US" sz="2000" dirty="0" err="1"/>
              <a:t>negli</a:t>
            </a:r>
            <a:r>
              <a:rPr lang="en-US" sz="2000" dirty="0"/>
              <a:t> </a:t>
            </a:r>
            <a:r>
              <a:rPr lang="en-US" sz="2000" dirty="0" err="1"/>
              <a:t>esagoni</a:t>
            </a:r>
            <a:r>
              <a:rPr lang="en-US" sz="2000" dirty="0"/>
              <a:t> </a:t>
            </a:r>
            <a:r>
              <a:rPr lang="en-US" sz="2000" dirty="0" err="1"/>
              <a:t>nella</a:t>
            </a:r>
            <a:r>
              <a:rPr lang="en-US" sz="2000" dirty="0"/>
              <a:t> prima </a:t>
            </a:r>
            <a:r>
              <a:rPr lang="en-US" sz="2000" dirty="0" err="1"/>
              <a:t>parte</a:t>
            </a:r>
            <a:r>
              <a:rPr lang="en-US" sz="2000" dirty="0"/>
              <a:t> di </a:t>
            </a:r>
            <a:r>
              <a:rPr lang="en-US" sz="2000" dirty="0" err="1"/>
              <a:t>attivita</a:t>
            </a:r>
            <a:r>
              <a:rPr lang="en-US" sz="2000" dirty="0"/>
              <a:t>’.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L’insegnante</a:t>
            </a:r>
            <a:r>
              <a:rPr lang="en-US" sz="2000" dirty="0"/>
              <a:t> </a:t>
            </a:r>
            <a:r>
              <a:rPr lang="en-US" sz="2000" dirty="0" err="1"/>
              <a:t>incoraggia</a:t>
            </a:r>
            <a:r>
              <a:rPr lang="en-US" sz="2000" dirty="0"/>
              <a:t> </a:t>
            </a:r>
            <a:r>
              <a:rPr lang="en-US" sz="2000" dirty="0" err="1"/>
              <a:t>gli</a:t>
            </a:r>
            <a:r>
              <a:rPr lang="en-US" sz="2000" dirty="0"/>
              <a:t> </a:t>
            </a:r>
            <a:r>
              <a:rPr lang="en-US" sz="2000" dirty="0" err="1"/>
              <a:t>studenti</a:t>
            </a:r>
            <a:r>
              <a:rPr lang="en-US" sz="2000" dirty="0"/>
              <a:t> a </a:t>
            </a:r>
            <a:r>
              <a:rPr lang="en-US" sz="2000" dirty="0" err="1"/>
              <a:t>cercare</a:t>
            </a:r>
            <a:r>
              <a:rPr lang="en-US" sz="2000" dirty="0"/>
              <a:t> </a:t>
            </a:r>
            <a:r>
              <a:rPr lang="en-US" sz="2000" dirty="0" err="1"/>
              <a:t>sul</a:t>
            </a:r>
            <a:r>
              <a:rPr lang="en-US" sz="2000" dirty="0"/>
              <a:t> </a:t>
            </a:r>
            <a:r>
              <a:rPr lang="en-US" sz="2000" dirty="0" err="1"/>
              <a:t>dizionario</a:t>
            </a:r>
            <a:r>
              <a:rPr lang="en-US" sz="2000" dirty="0"/>
              <a:t> le parole </a:t>
            </a:r>
            <a:r>
              <a:rPr lang="en-US" sz="2000" dirty="0" err="1"/>
              <a:t>che</a:t>
            </a:r>
            <a:r>
              <a:rPr lang="en-US" sz="2000" dirty="0"/>
              <a:t> non </a:t>
            </a:r>
            <a:r>
              <a:rPr lang="en-US" sz="2000" dirty="0" err="1"/>
              <a:t>conoscono</a:t>
            </a:r>
            <a:r>
              <a:rPr lang="en-US" sz="2000" dirty="0"/>
              <a:t> o di cui non </a:t>
            </a:r>
            <a:r>
              <a:rPr lang="en-US" sz="2000" dirty="0" err="1"/>
              <a:t>riescono</a:t>
            </a:r>
            <a:r>
              <a:rPr lang="en-US" sz="2000" dirty="0"/>
              <a:t> ad </a:t>
            </a:r>
            <a:r>
              <a:rPr lang="en-US" sz="2000" dirty="0" err="1"/>
              <a:t>identificare</a:t>
            </a:r>
            <a:r>
              <a:rPr lang="en-US" sz="2000" dirty="0"/>
              <a:t> il </a:t>
            </a:r>
            <a:r>
              <a:rPr lang="en-US" sz="2000" dirty="0" err="1"/>
              <a:t>genere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La </a:t>
            </a:r>
            <a:r>
              <a:rPr lang="en-US" sz="2000" dirty="0" err="1"/>
              <a:t>squadra</a:t>
            </a:r>
            <a:r>
              <a:rPr lang="en-US" sz="2000" dirty="0"/>
              <a:t> con il </a:t>
            </a:r>
            <a:r>
              <a:rPr lang="en-US" sz="2000" dirty="0" err="1"/>
              <a:t>maggior</a:t>
            </a:r>
            <a:r>
              <a:rPr lang="en-US" sz="2000" dirty="0"/>
              <a:t> </a:t>
            </a:r>
            <a:r>
              <a:rPr lang="en-US" sz="2000" dirty="0" err="1"/>
              <a:t>numero</a:t>
            </a:r>
            <a:r>
              <a:rPr lang="en-US" sz="2000" dirty="0"/>
              <a:t> di </a:t>
            </a:r>
            <a:r>
              <a:rPr lang="en-US" sz="2000" dirty="0" err="1"/>
              <a:t>sostantivi</a:t>
            </a:r>
            <a:r>
              <a:rPr lang="en-US" sz="2000" dirty="0"/>
              <a:t> e </a:t>
            </a:r>
            <a:r>
              <a:rPr lang="en-US" sz="2000" dirty="0" err="1"/>
              <a:t>articoli</a:t>
            </a:r>
            <a:r>
              <a:rPr lang="en-US" sz="2000" dirty="0"/>
              <a:t> </a:t>
            </a:r>
            <a:r>
              <a:rPr lang="en-US" sz="2000" dirty="0" err="1"/>
              <a:t>corretti</a:t>
            </a:r>
            <a:r>
              <a:rPr lang="en-US" sz="2000" dirty="0"/>
              <a:t>, </a:t>
            </a:r>
            <a:r>
              <a:rPr lang="en-US" sz="2000" dirty="0" err="1"/>
              <a:t>vince</a:t>
            </a:r>
            <a:r>
              <a:rPr lang="en-US" sz="2000" dirty="0"/>
              <a:t> la </a:t>
            </a:r>
            <a:r>
              <a:rPr lang="en-US" sz="2000" dirty="0" err="1"/>
              <a:t>possibilita</a:t>
            </a:r>
            <a:r>
              <a:rPr lang="en-US" sz="2000" dirty="0"/>
              <a:t>’ di </a:t>
            </a:r>
            <a:r>
              <a:rPr lang="en-US" sz="2000" dirty="0" err="1"/>
              <a:t>cominciare</a:t>
            </a:r>
            <a:r>
              <a:rPr lang="en-US" sz="2000" dirty="0"/>
              <a:t> per </a:t>
            </a:r>
            <a:r>
              <a:rPr lang="en-US" sz="2000" dirty="0" err="1"/>
              <a:t>primi</a:t>
            </a:r>
            <a:r>
              <a:rPr lang="en-US" sz="2000" dirty="0"/>
              <a:t> </a:t>
            </a:r>
            <a:r>
              <a:rPr lang="en-US" sz="2000" dirty="0" err="1"/>
              <a:t>nel</a:t>
            </a:r>
            <a:r>
              <a:rPr lang="en-US" sz="2000" dirty="0"/>
              <a:t> </a:t>
            </a:r>
            <a:r>
              <a:rPr lang="en-US" sz="2000" dirty="0" err="1"/>
              <a:t>dibattito</a:t>
            </a:r>
            <a:r>
              <a:rPr lang="en-US" sz="2000" dirty="0"/>
              <a:t>.</a:t>
            </a:r>
          </a:p>
        </p:txBody>
      </p:sp>
      <p:pic>
        <p:nvPicPr>
          <p:cNvPr id="2050" name="Picture 2" descr="Nessuna descrizione della foto disponibile.">
            <a:extLst>
              <a:ext uri="{FF2B5EF4-FFF2-40B4-BE49-F238E27FC236}">
                <a16:creationId xmlns:a16="http://schemas.microsoft.com/office/drawing/2014/main" id="{09BF6DEE-FAF4-4652-A430-1B987408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133" y="2018147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3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F961-A2F6-4C12-A0B0-FE855170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storia</a:t>
            </a:r>
            <a:r>
              <a:rPr lang="en-US" dirty="0"/>
              <a:t> di TAM </a:t>
            </a:r>
            <a:r>
              <a:rPr lang="en-US" dirty="0" err="1"/>
              <a:t>TAM</a:t>
            </a:r>
            <a:r>
              <a:rPr lang="en-US" dirty="0"/>
              <a:t> – </a:t>
            </a:r>
            <a:r>
              <a:rPr lang="en-US" dirty="0" err="1"/>
              <a:t>lettura</a:t>
            </a:r>
            <a:r>
              <a:rPr lang="en-US" dirty="0"/>
              <a:t> e </a:t>
            </a:r>
            <a:r>
              <a:rPr lang="en-US" dirty="0" err="1"/>
              <a:t>comprensione</a:t>
            </a:r>
            <a:r>
              <a:rPr lang="en-US" dirty="0"/>
              <a:t> (20 </a:t>
            </a:r>
            <a:r>
              <a:rPr lang="en-US" dirty="0" err="1"/>
              <a:t>minuti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ACE9E-0C2D-4CAA-8C89-607BE79F6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8" y="2743200"/>
            <a:ext cx="10515600" cy="39598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 una persona ____________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Uniti</a:t>
            </a:r>
            <a:r>
              <a:rPr lang="en-US" dirty="0"/>
              <a:t> </a:t>
            </a:r>
            <a:r>
              <a:rPr lang="en-US" dirty="0" err="1"/>
              <a:t>d’America</a:t>
            </a:r>
            <a:r>
              <a:rPr lang="en-US" dirty="0"/>
              <a:t>, e’ un </a:t>
            </a:r>
            <a:r>
              <a:rPr lang="en-US" dirty="0" err="1"/>
              <a:t>cittadino</a:t>
            </a:r>
            <a:r>
              <a:rPr lang="en-US" dirty="0"/>
              <a:t> americano. E’ </a:t>
            </a:r>
            <a:r>
              <a:rPr lang="en-US" dirty="0" err="1"/>
              <a:t>questo</a:t>
            </a:r>
            <a:r>
              <a:rPr lang="en-US" dirty="0"/>
              <a:t> il </a:t>
            </a:r>
            <a:r>
              <a:rPr lang="en-US" dirty="0" err="1"/>
              <a:t>significato</a:t>
            </a:r>
            <a:r>
              <a:rPr lang="en-US" dirty="0"/>
              <a:t> </a:t>
            </a:r>
            <a:r>
              <a:rPr lang="en-US" dirty="0" err="1"/>
              <a:t>dell’espressione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Soli (</a:t>
            </a:r>
            <a:r>
              <a:rPr lang="en-US" dirty="0" err="1"/>
              <a:t>Diritto</a:t>
            </a:r>
            <a:r>
              <a:rPr lang="en-US" dirty="0"/>
              <a:t> del </a:t>
            </a:r>
            <a:r>
              <a:rPr lang="en-US" dirty="0" err="1"/>
              <a:t>suolo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battaglia</a:t>
            </a:r>
            <a:r>
              <a:rPr lang="en-US" dirty="0"/>
              <a:t> molto </a:t>
            </a:r>
            <a:r>
              <a:rPr lang="en-US" dirty="0" err="1"/>
              <a:t>controversa</a:t>
            </a:r>
            <a:r>
              <a:rPr lang="en-US" dirty="0"/>
              <a:t> per il </a:t>
            </a:r>
            <a:r>
              <a:rPr lang="en-US" dirty="0" err="1"/>
              <a:t>riconoscimento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diritti</a:t>
            </a:r>
            <a:r>
              <a:rPr lang="en-US" dirty="0"/>
              <a:t> </a:t>
            </a:r>
            <a:r>
              <a:rPr lang="en-US" dirty="0" err="1"/>
              <a:t>civili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immigrati</a:t>
            </a:r>
            <a:r>
              <a:rPr lang="en-US" dirty="0"/>
              <a:t>, _______________ il Progetto TAM </a:t>
            </a:r>
            <a:r>
              <a:rPr lang="en-US" dirty="0" err="1"/>
              <a:t>TAM</a:t>
            </a:r>
            <a:r>
              <a:rPr lang="en-US" dirty="0"/>
              <a:t> </a:t>
            </a:r>
            <a:r>
              <a:rPr lang="en-US" dirty="0" err="1"/>
              <a:t>Pallacanestro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piccolo </a:t>
            </a:r>
            <a:r>
              <a:rPr lang="en-US" dirty="0" err="1"/>
              <a:t>paese</a:t>
            </a:r>
            <a:r>
              <a:rPr lang="en-US" dirty="0"/>
              <a:t> di Castel </a:t>
            </a:r>
            <a:r>
              <a:rPr lang="en-US" dirty="0" err="1"/>
              <a:t>Volturno</a:t>
            </a:r>
            <a:r>
              <a:rPr lang="en-US" dirty="0"/>
              <a:t>, in Campania.</a:t>
            </a:r>
          </a:p>
          <a:p>
            <a:pPr marL="0" indent="0">
              <a:buNone/>
            </a:pP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ragazzi</a:t>
            </a:r>
            <a:r>
              <a:rPr lang="en-US" dirty="0"/>
              <a:t>, </a:t>
            </a:r>
            <a:r>
              <a:rPr lang="en-US" dirty="0" err="1"/>
              <a:t>adolescenti</a:t>
            </a:r>
            <a:r>
              <a:rPr lang="en-US" dirty="0"/>
              <a:t>, </a:t>
            </a:r>
            <a:r>
              <a:rPr lang="en-US" dirty="0" err="1"/>
              <a:t>figli</a:t>
            </a:r>
            <a:r>
              <a:rPr lang="en-US" dirty="0"/>
              <a:t> di </a:t>
            </a:r>
            <a:r>
              <a:rPr lang="en-US" dirty="0" err="1"/>
              <a:t>immigrati</a:t>
            </a:r>
            <a:r>
              <a:rPr lang="en-US" dirty="0"/>
              <a:t> ______________ a </a:t>
            </a:r>
            <a:r>
              <a:rPr lang="en-US" dirty="0" err="1"/>
              <a:t>pallacanestro</a:t>
            </a:r>
            <a:r>
              <a:rPr lang="en-US" dirty="0"/>
              <a:t> e ______________ una </a:t>
            </a:r>
            <a:r>
              <a:rPr lang="en-US" dirty="0" err="1"/>
              <a:t>possibilita</a:t>
            </a:r>
            <a:r>
              <a:rPr lang="en-US" dirty="0"/>
              <a:t>’, il </a:t>
            </a:r>
            <a:r>
              <a:rPr lang="en-US" dirty="0" err="1"/>
              <a:t>diritto</a:t>
            </a:r>
            <a:r>
              <a:rPr lang="en-US" dirty="0"/>
              <a:t> </a:t>
            </a:r>
            <a:r>
              <a:rPr lang="en-US" dirty="0" err="1"/>
              <a:t>universale</a:t>
            </a:r>
            <a:r>
              <a:rPr lang="en-US" dirty="0"/>
              <a:t> al </a:t>
            </a:r>
            <a:r>
              <a:rPr lang="en-US" dirty="0" err="1"/>
              <a:t>gioco</a:t>
            </a:r>
            <a:r>
              <a:rPr lang="en-US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4B9CAF-9DC3-42A5-BFB7-228E4CAC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802" y="232013"/>
            <a:ext cx="3352906" cy="251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D67B8B-94FF-4308-891C-03F57C0DBAA9}"/>
              </a:ext>
            </a:extLst>
          </p:cNvPr>
          <p:cNvSpPr txBox="1"/>
          <p:nvPr/>
        </p:nvSpPr>
        <p:spPr>
          <a:xfrm>
            <a:off x="10300570" y="2830884"/>
            <a:ext cx="1891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Nascere</a:t>
            </a:r>
            <a:endParaRPr lang="en-US" dirty="0"/>
          </a:p>
          <a:p>
            <a:r>
              <a:rPr lang="en-US" dirty="0" err="1"/>
              <a:t>Essere</a:t>
            </a:r>
            <a:endParaRPr lang="en-US" dirty="0"/>
          </a:p>
          <a:p>
            <a:r>
              <a:rPr lang="en-US" dirty="0" err="1"/>
              <a:t>Giocare</a:t>
            </a:r>
            <a:r>
              <a:rPr lang="en-US" dirty="0"/>
              <a:t> (x2)</a:t>
            </a:r>
          </a:p>
          <a:p>
            <a:r>
              <a:rPr lang="en-US" dirty="0" err="1"/>
              <a:t>parlare</a:t>
            </a:r>
            <a:endParaRPr lang="en-US" dirty="0"/>
          </a:p>
          <a:p>
            <a:r>
              <a:rPr lang="en-US" dirty="0" err="1"/>
              <a:t>Decidere</a:t>
            </a:r>
            <a:endParaRPr lang="en-US" dirty="0"/>
          </a:p>
          <a:p>
            <a:r>
              <a:rPr lang="en-US" dirty="0" err="1"/>
              <a:t>Sognare</a:t>
            </a:r>
            <a:endParaRPr lang="en-US" dirty="0"/>
          </a:p>
          <a:p>
            <a:r>
              <a:rPr lang="en-US" dirty="0" err="1"/>
              <a:t>Puntare</a:t>
            </a:r>
            <a:endParaRPr lang="en-US" dirty="0"/>
          </a:p>
          <a:p>
            <a:r>
              <a:rPr lang="en-US" dirty="0" err="1"/>
              <a:t>Permettere</a:t>
            </a:r>
            <a:endParaRPr lang="en-US" dirty="0"/>
          </a:p>
          <a:p>
            <a:r>
              <a:rPr lang="en-US" dirty="0" err="1"/>
              <a:t>Cominciare</a:t>
            </a:r>
            <a:endParaRPr lang="en-US" dirty="0"/>
          </a:p>
          <a:p>
            <a:r>
              <a:rPr lang="en-US" dirty="0" err="1"/>
              <a:t>Avere</a:t>
            </a:r>
            <a:endParaRPr lang="en-US" dirty="0"/>
          </a:p>
          <a:p>
            <a:r>
              <a:rPr lang="en-US" dirty="0"/>
              <a:t>Vivere</a:t>
            </a:r>
          </a:p>
          <a:p>
            <a:r>
              <a:rPr lang="en-US" dirty="0" err="1"/>
              <a:t>Vincere</a:t>
            </a:r>
            <a:endParaRPr lang="en-US" dirty="0"/>
          </a:p>
          <a:p>
            <a:r>
              <a:rPr lang="en-US" dirty="0" err="1"/>
              <a:t>raggiungere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1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F961-A2F6-4C12-A0B0-FE855170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storia</a:t>
            </a:r>
            <a:r>
              <a:rPr lang="en-US" dirty="0"/>
              <a:t> di TAM </a:t>
            </a:r>
            <a:r>
              <a:rPr lang="en-US" dirty="0" err="1"/>
              <a:t>TAM</a:t>
            </a:r>
            <a:r>
              <a:rPr lang="en-US" dirty="0"/>
              <a:t> – </a:t>
            </a:r>
            <a:r>
              <a:rPr lang="en-US" dirty="0" err="1"/>
              <a:t>lettura</a:t>
            </a:r>
            <a:r>
              <a:rPr lang="en-US" dirty="0"/>
              <a:t> e </a:t>
            </a:r>
            <a:r>
              <a:rPr lang="en-US" dirty="0" err="1"/>
              <a:t>comprensione</a:t>
            </a:r>
            <a:r>
              <a:rPr lang="en-US" dirty="0"/>
              <a:t> (20 </a:t>
            </a:r>
            <a:r>
              <a:rPr lang="en-US" dirty="0" err="1"/>
              <a:t>minuti</a:t>
            </a:r>
            <a:r>
              <a:rPr lang="en-US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4B9CAF-9DC3-42A5-BFB7-228E4CAC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516" y="442929"/>
            <a:ext cx="3012756" cy="2256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E05374-7BCF-40AA-81C5-4B946C97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68" y="2743200"/>
            <a:ext cx="10515600" cy="39598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L’ex</a:t>
            </a:r>
            <a:r>
              <a:rPr lang="en-US" dirty="0"/>
              <a:t> </a:t>
            </a:r>
            <a:r>
              <a:rPr lang="en-US" dirty="0" err="1"/>
              <a:t>cestista</a:t>
            </a:r>
            <a:r>
              <a:rPr lang="en-US" dirty="0"/>
              <a:t> Massimo Antonelli ____________ di far </a:t>
            </a:r>
            <a:r>
              <a:rPr lang="en-US" dirty="0" err="1"/>
              <a:t>partire</a:t>
            </a:r>
            <a:r>
              <a:rPr lang="en-US" dirty="0"/>
              <a:t>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progetto</a:t>
            </a:r>
            <a:r>
              <a:rPr lang="en-US" dirty="0"/>
              <a:t> con </a:t>
            </a:r>
            <a:r>
              <a:rPr lang="en-US" dirty="0" err="1"/>
              <a:t>pochi</a:t>
            </a:r>
            <a:r>
              <a:rPr lang="en-US" dirty="0"/>
              <a:t> </a:t>
            </a:r>
            <a:r>
              <a:rPr lang="en-US" dirty="0" err="1"/>
              <a:t>palloni</a:t>
            </a:r>
            <a:r>
              <a:rPr lang="en-US" dirty="0"/>
              <a:t>, un po’ di </a:t>
            </a:r>
            <a:r>
              <a:rPr lang="en-US" dirty="0" err="1"/>
              <a:t>spiaggia</a:t>
            </a:r>
            <a:r>
              <a:rPr lang="en-US" dirty="0"/>
              <a:t> e </a:t>
            </a:r>
            <a:r>
              <a:rPr lang="en-US" dirty="0" err="1"/>
              <a:t>molta</a:t>
            </a:r>
            <a:r>
              <a:rPr lang="en-US" dirty="0"/>
              <a:t> </a:t>
            </a:r>
            <a:r>
              <a:rPr lang="en-US" dirty="0" err="1"/>
              <a:t>passione</a:t>
            </a:r>
            <a:r>
              <a:rPr lang="en-US" dirty="0"/>
              <a:t>. </a:t>
            </a:r>
            <a:r>
              <a:rPr lang="en-US" dirty="0" err="1"/>
              <a:t>Contro</a:t>
            </a:r>
            <a:r>
              <a:rPr lang="en-US" dirty="0"/>
              <a:t> la </a:t>
            </a:r>
            <a:r>
              <a:rPr lang="en-US" dirty="0" err="1"/>
              <a:t>burocrazia</a:t>
            </a:r>
            <a:r>
              <a:rPr lang="en-US" dirty="0"/>
              <a:t> e </a:t>
            </a:r>
            <a:r>
              <a:rPr lang="en-US" dirty="0" err="1"/>
              <a:t>contro</a:t>
            </a:r>
            <a:r>
              <a:rPr lang="en-US" dirty="0"/>
              <a:t> la </a:t>
            </a:r>
            <a:r>
              <a:rPr lang="en-US" dirty="0" err="1"/>
              <a:t>discriminazione</a:t>
            </a:r>
            <a:r>
              <a:rPr lang="en-US" dirty="0"/>
              <a:t>, il </a:t>
            </a:r>
            <a:r>
              <a:rPr lang="en-US" dirty="0" err="1"/>
              <a:t>progetto</a:t>
            </a:r>
            <a:r>
              <a:rPr lang="en-US" dirty="0"/>
              <a:t> __________ a </a:t>
            </a:r>
            <a:r>
              <a:rPr lang="en-US" dirty="0" err="1"/>
              <a:t>garantire</a:t>
            </a:r>
            <a:r>
              <a:rPr lang="en-US" dirty="0"/>
              <a:t> ai </a:t>
            </a:r>
            <a:r>
              <a:rPr lang="en-US" dirty="0" err="1"/>
              <a:t>ragazzi</a:t>
            </a:r>
            <a:r>
              <a:rPr lang="en-US" dirty="0"/>
              <a:t> e alle </a:t>
            </a:r>
            <a:r>
              <a:rPr lang="en-US" dirty="0" err="1"/>
              <a:t>ragazze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squadra</a:t>
            </a:r>
            <a:r>
              <a:rPr lang="en-US" dirty="0"/>
              <a:t> la </a:t>
            </a:r>
            <a:r>
              <a:rPr lang="en-US" dirty="0" err="1"/>
              <a:t>possibilita</a:t>
            </a:r>
            <a:r>
              <a:rPr lang="en-US" dirty="0"/>
              <a:t>’ di </a:t>
            </a:r>
            <a:r>
              <a:rPr lang="en-US" dirty="0" err="1"/>
              <a:t>partecipare</a:t>
            </a:r>
            <a:r>
              <a:rPr lang="en-US" dirty="0"/>
              <a:t> al </a:t>
            </a:r>
            <a:r>
              <a:rPr lang="en-US" dirty="0" err="1"/>
              <a:t>campionato</a:t>
            </a:r>
            <a:r>
              <a:rPr lang="en-US" dirty="0"/>
              <a:t> </a:t>
            </a:r>
            <a:r>
              <a:rPr lang="en-US" dirty="0" err="1"/>
              <a:t>regionale</a:t>
            </a:r>
            <a:r>
              <a:rPr lang="en-US" dirty="0"/>
              <a:t> di </a:t>
            </a:r>
            <a:r>
              <a:rPr lang="en-US" dirty="0" err="1"/>
              <a:t>pallacanestro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vittoria</a:t>
            </a:r>
            <a:r>
              <a:rPr lang="en-US" dirty="0"/>
              <a:t> del </a:t>
            </a:r>
            <a:r>
              <a:rPr lang="en-US" dirty="0" err="1"/>
              <a:t>Campionato</a:t>
            </a:r>
            <a:r>
              <a:rPr lang="en-US" dirty="0"/>
              <a:t> Under 15 non _______________ ai </a:t>
            </a:r>
            <a:r>
              <a:rPr lang="en-US" dirty="0" err="1"/>
              <a:t>ragazzi</a:t>
            </a:r>
            <a:r>
              <a:rPr lang="en-US" dirty="0"/>
              <a:t> di </a:t>
            </a:r>
            <a:r>
              <a:rPr lang="en-US" dirty="0" err="1"/>
              <a:t>entrare</a:t>
            </a:r>
            <a:r>
              <a:rPr lang="en-US" dirty="0"/>
              <a:t> di </a:t>
            </a:r>
            <a:r>
              <a:rPr lang="en-US" dirty="0" err="1"/>
              <a:t>diritto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campionato</a:t>
            </a:r>
            <a:r>
              <a:rPr lang="en-US" dirty="0"/>
              <a:t> Under 16, </a:t>
            </a:r>
            <a:r>
              <a:rPr lang="en-US" dirty="0" err="1"/>
              <a:t>che</a:t>
            </a:r>
            <a:r>
              <a:rPr lang="en-US" dirty="0"/>
              <a:t> ___________ un </a:t>
            </a:r>
            <a:r>
              <a:rPr lang="en-US" dirty="0" err="1"/>
              <a:t>regolamento</a:t>
            </a:r>
            <a:r>
              <a:rPr lang="en-US" dirty="0"/>
              <a:t> molto </a:t>
            </a:r>
            <a:r>
              <a:rPr lang="en-US" dirty="0" err="1"/>
              <a:t>chiaro</a:t>
            </a:r>
            <a:r>
              <a:rPr lang="en-US" dirty="0"/>
              <a:t>: solo due </a:t>
            </a:r>
            <a:r>
              <a:rPr lang="en-US" dirty="0" err="1"/>
              <a:t>stranieri</a:t>
            </a:r>
            <a:r>
              <a:rPr lang="en-US" dirty="0"/>
              <a:t> per </a:t>
            </a:r>
            <a:r>
              <a:rPr lang="en-US" dirty="0" err="1"/>
              <a:t>squadra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ragazzi</a:t>
            </a:r>
            <a:r>
              <a:rPr lang="en-US" dirty="0"/>
              <a:t> e </a:t>
            </a:r>
            <a:r>
              <a:rPr lang="en-US" dirty="0" err="1"/>
              <a:t>ragazze</a:t>
            </a:r>
            <a:r>
              <a:rPr lang="en-US" dirty="0"/>
              <a:t> __________, per la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italiana</a:t>
            </a:r>
            <a:r>
              <a:rPr lang="en-US" dirty="0"/>
              <a:t>, </a:t>
            </a:r>
            <a:r>
              <a:rPr lang="en-US" dirty="0" err="1"/>
              <a:t>stranieri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4E99C-C8EB-44C7-AD29-B4ECC286396A}"/>
              </a:ext>
            </a:extLst>
          </p:cNvPr>
          <p:cNvSpPr txBox="1"/>
          <p:nvPr/>
        </p:nvSpPr>
        <p:spPr>
          <a:xfrm>
            <a:off x="10300570" y="2830884"/>
            <a:ext cx="1891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Nascere</a:t>
            </a:r>
            <a:endParaRPr lang="en-US" dirty="0"/>
          </a:p>
          <a:p>
            <a:r>
              <a:rPr lang="en-US" dirty="0" err="1"/>
              <a:t>Essere</a:t>
            </a:r>
            <a:endParaRPr lang="en-US" dirty="0"/>
          </a:p>
          <a:p>
            <a:r>
              <a:rPr lang="en-US" dirty="0" err="1"/>
              <a:t>Giocare</a:t>
            </a:r>
            <a:r>
              <a:rPr lang="en-US" dirty="0"/>
              <a:t> (x2)</a:t>
            </a:r>
          </a:p>
          <a:p>
            <a:r>
              <a:rPr lang="en-US" dirty="0" err="1"/>
              <a:t>parlare</a:t>
            </a:r>
            <a:endParaRPr lang="en-US" dirty="0"/>
          </a:p>
          <a:p>
            <a:r>
              <a:rPr lang="en-US" dirty="0" err="1"/>
              <a:t>Decidere</a:t>
            </a:r>
            <a:endParaRPr lang="en-US" dirty="0"/>
          </a:p>
          <a:p>
            <a:r>
              <a:rPr lang="en-US" dirty="0" err="1"/>
              <a:t>Sognare</a:t>
            </a:r>
            <a:endParaRPr lang="en-US" dirty="0"/>
          </a:p>
          <a:p>
            <a:r>
              <a:rPr lang="en-US" dirty="0" err="1"/>
              <a:t>Puntare</a:t>
            </a:r>
            <a:endParaRPr lang="en-US" dirty="0"/>
          </a:p>
          <a:p>
            <a:r>
              <a:rPr lang="en-US" dirty="0" err="1"/>
              <a:t>Permettere</a:t>
            </a:r>
            <a:endParaRPr lang="en-US" dirty="0"/>
          </a:p>
          <a:p>
            <a:r>
              <a:rPr lang="en-US" dirty="0" err="1"/>
              <a:t>Cominciare</a:t>
            </a:r>
            <a:endParaRPr lang="en-US" dirty="0"/>
          </a:p>
          <a:p>
            <a:r>
              <a:rPr lang="en-US" dirty="0" err="1"/>
              <a:t>Avere</a:t>
            </a:r>
            <a:endParaRPr lang="en-US" dirty="0"/>
          </a:p>
          <a:p>
            <a:r>
              <a:rPr lang="en-US" dirty="0"/>
              <a:t>Vivere</a:t>
            </a:r>
          </a:p>
          <a:p>
            <a:r>
              <a:rPr lang="en-US" dirty="0" err="1"/>
              <a:t>Vincere</a:t>
            </a:r>
            <a:endParaRPr lang="en-US" dirty="0"/>
          </a:p>
          <a:p>
            <a:r>
              <a:rPr lang="en-US" dirty="0" err="1"/>
              <a:t>raggiungere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F961-A2F6-4C12-A0B0-FE855170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storia</a:t>
            </a:r>
            <a:r>
              <a:rPr lang="en-US" dirty="0"/>
              <a:t> di TAM </a:t>
            </a:r>
            <a:r>
              <a:rPr lang="en-US" dirty="0" err="1"/>
              <a:t>TAM</a:t>
            </a:r>
            <a:r>
              <a:rPr lang="en-US" dirty="0"/>
              <a:t> – </a:t>
            </a:r>
            <a:r>
              <a:rPr lang="en-US" dirty="0" err="1"/>
              <a:t>lettura</a:t>
            </a:r>
            <a:r>
              <a:rPr lang="en-US" dirty="0"/>
              <a:t> e </a:t>
            </a:r>
            <a:r>
              <a:rPr lang="en-US" dirty="0" err="1"/>
              <a:t>comprensione</a:t>
            </a:r>
            <a:r>
              <a:rPr lang="en-US" dirty="0"/>
              <a:t> (20 </a:t>
            </a:r>
            <a:r>
              <a:rPr lang="en-US" dirty="0" err="1"/>
              <a:t>minuti</a:t>
            </a:r>
            <a:r>
              <a:rPr lang="en-US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4B9CAF-9DC3-42A5-BFB7-228E4CAC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763" y="365125"/>
            <a:ext cx="3085372" cy="2310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61A335-B60D-4C23-A31F-6AC48F86F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67" y="2732738"/>
            <a:ext cx="10397647" cy="41252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 chi e’ uno </a:t>
            </a:r>
            <a:r>
              <a:rPr lang="en-US" dirty="0" err="1"/>
              <a:t>straniero</a:t>
            </a:r>
            <a:r>
              <a:rPr lang="en-US" dirty="0"/>
              <a:t>? Che lingua ___________ ? Dove __________?</a:t>
            </a:r>
          </a:p>
          <a:p>
            <a:pPr marL="0" indent="0">
              <a:buNone/>
            </a:pPr>
            <a:r>
              <a:rPr lang="en-US" dirty="0"/>
              <a:t>Dopo </a:t>
            </a:r>
            <a:r>
              <a:rPr lang="en-US" dirty="0" err="1"/>
              <a:t>mesi</a:t>
            </a:r>
            <a:r>
              <a:rPr lang="en-US" dirty="0"/>
              <a:t> di </a:t>
            </a:r>
            <a:r>
              <a:rPr lang="en-US" dirty="0" err="1"/>
              <a:t>battaglie</a:t>
            </a:r>
            <a:r>
              <a:rPr lang="en-US" dirty="0"/>
              <a:t> </a:t>
            </a:r>
            <a:r>
              <a:rPr lang="en-US" dirty="0" err="1"/>
              <a:t>contro</a:t>
            </a:r>
            <a:r>
              <a:rPr lang="en-US" dirty="0"/>
              <a:t> le </a:t>
            </a:r>
            <a:r>
              <a:rPr lang="en-US" dirty="0" err="1"/>
              <a:t>leggi</a:t>
            </a:r>
            <a:r>
              <a:rPr lang="en-US" dirty="0"/>
              <a:t> </a:t>
            </a:r>
            <a:r>
              <a:rPr lang="en-US" dirty="0" err="1"/>
              <a:t>ingiuste</a:t>
            </a:r>
            <a:r>
              <a:rPr lang="en-US" dirty="0"/>
              <a:t> e </a:t>
            </a:r>
            <a:r>
              <a:rPr lang="en-US" dirty="0" err="1"/>
              <a:t>contro</a:t>
            </a:r>
            <a:r>
              <a:rPr lang="en-US" dirty="0"/>
              <a:t>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discriminazione</a:t>
            </a:r>
            <a:r>
              <a:rPr lang="en-US" dirty="0"/>
              <a:t>, la </a:t>
            </a:r>
            <a:r>
              <a:rPr lang="en-US" dirty="0" err="1"/>
              <a:t>squadra</a:t>
            </a:r>
            <a:r>
              <a:rPr lang="en-US" dirty="0"/>
              <a:t> _______________ </a:t>
            </a:r>
            <a:r>
              <a:rPr lang="en-US" dirty="0" err="1"/>
              <a:t>l’iscrizione</a:t>
            </a:r>
            <a:r>
              <a:rPr lang="en-US" dirty="0"/>
              <a:t> al </a:t>
            </a:r>
            <a:r>
              <a:rPr lang="en-US" dirty="0" err="1"/>
              <a:t>campionato</a:t>
            </a:r>
            <a:r>
              <a:rPr lang="en-US" dirty="0"/>
              <a:t>, a </a:t>
            </a:r>
            <a:r>
              <a:rPr lang="en-US" dirty="0" err="1"/>
              <a:t>condizione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ragazzi</a:t>
            </a:r>
            <a:r>
              <a:rPr lang="en-US" dirty="0"/>
              <a:t> </a:t>
            </a:r>
            <a:r>
              <a:rPr lang="en-US" dirty="0" err="1"/>
              <a:t>abbiano</a:t>
            </a:r>
            <a:r>
              <a:rPr lang="en-US" dirty="0"/>
              <a:t> </a:t>
            </a:r>
            <a:r>
              <a:rPr lang="en-US" dirty="0" err="1"/>
              <a:t>completato</a:t>
            </a:r>
            <a:r>
              <a:rPr lang="en-US" dirty="0"/>
              <a:t> </a:t>
            </a:r>
            <a:r>
              <a:rPr lang="en-US" dirty="0" err="1"/>
              <a:t>almeno</a:t>
            </a:r>
            <a:r>
              <a:rPr lang="en-US" dirty="0"/>
              <a:t> 4 </a:t>
            </a:r>
            <a:r>
              <a:rPr lang="en-US" dirty="0" err="1"/>
              <a:t>mesi</a:t>
            </a:r>
            <a:r>
              <a:rPr lang="en-US" dirty="0"/>
              <a:t> di </a:t>
            </a:r>
            <a:r>
              <a:rPr lang="en-US" dirty="0" err="1"/>
              <a:t>scuola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Siamo</a:t>
            </a:r>
            <a:r>
              <a:rPr lang="en-US" dirty="0"/>
              <a:t> </a:t>
            </a:r>
            <a:r>
              <a:rPr lang="en-US" dirty="0" err="1"/>
              <a:t>nati</a:t>
            </a:r>
            <a:r>
              <a:rPr lang="en-US" dirty="0"/>
              <a:t> qua, per me </a:t>
            </a:r>
            <a:r>
              <a:rPr lang="en-US" dirty="0" err="1"/>
              <a:t>siamo</a:t>
            </a:r>
            <a:r>
              <a:rPr lang="en-US" dirty="0"/>
              <a:t> </a:t>
            </a:r>
            <a:r>
              <a:rPr lang="en-US" dirty="0" err="1"/>
              <a:t>italiani</a:t>
            </a:r>
            <a:r>
              <a:rPr lang="en-US" dirty="0"/>
              <a:t>” dice in un </a:t>
            </a:r>
            <a:r>
              <a:rPr lang="en-US" dirty="0" err="1"/>
              <a:t>documentario</a:t>
            </a:r>
            <a:r>
              <a:rPr lang="en-US" dirty="0"/>
              <a:t> uno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giocatori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Tam </a:t>
            </a:r>
            <a:r>
              <a:rPr lang="en-US" dirty="0" err="1"/>
              <a:t>Tam</a:t>
            </a:r>
            <a:r>
              <a:rPr lang="en-US" dirty="0"/>
              <a:t>: “Non e’ giusto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_________ e </a:t>
            </a:r>
            <a:r>
              <a:rPr lang="en-US" dirty="0" err="1"/>
              <a:t>noi</a:t>
            </a:r>
            <a:r>
              <a:rPr lang="en-US" dirty="0"/>
              <a:t> no”.</a:t>
            </a:r>
          </a:p>
          <a:p>
            <a:pPr marL="0" indent="0">
              <a:buNone/>
            </a:pPr>
            <a:r>
              <a:rPr lang="en-US" dirty="0"/>
              <a:t>In un </a:t>
            </a:r>
            <a:r>
              <a:rPr lang="en-US" dirty="0" err="1"/>
              <a:t>futuro</a:t>
            </a:r>
            <a:r>
              <a:rPr lang="en-US" dirty="0"/>
              <a:t> di </a:t>
            </a:r>
            <a:r>
              <a:rPr lang="en-US" dirty="0" err="1"/>
              <a:t>numerose</a:t>
            </a:r>
            <a:r>
              <a:rPr lang="en-US" dirty="0"/>
              <a:t> </a:t>
            </a:r>
            <a:r>
              <a:rPr lang="en-US" dirty="0" err="1"/>
              <a:t>battaglie</a:t>
            </a:r>
            <a:r>
              <a:rPr lang="en-US" dirty="0"/>
              <a:t>, per </a:t>
            </a:r>
            <a:r>
              <a:rPr lang="en-US" dirty="0" err="1"/>
              <a:t>adesso</a:t>
            </a:r>
            <a:r>
              <a:rPr lang="en-US" dirty="0"/>
              <a:t>, Tam </a:t>
            </a:r>
            <a:r>
              <a:rPr lang="en-US" dirty="0" err="1"/>
              <a:t>Tam</a:t>
            </a:r>
            <a:r>
              <a:rPr lang="en-US" dirty="0"/>
              <a:t> _________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DE17B-4B1D-4AB2-92D0-639A58911F6D}"/>
              </a:ext>
            </a:extLst>
          </p:cNvPr>
          <p:cNvSpPr txBox="1"/>
          <p:nvPr/>
        </p:nvSpPr>
        <p:spPr>
          <a:xfrm>
            <a:off x="10300570" y="2830884"/>
            <a:ext cx="1891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Nascere</a:t>
            </a:r>
            <a:endParaRPr lang="en-US" dirty="0"/>
          </a:p>
          <a:p>
            <a:r>
              <a:rPr lang="en-US" dirty="0" err="1"/>
              <a:t>Essere</a:t>
            </a:r>
            <a:endParaRPr lang="en-US" dirty="0"/>
          </a:p>
          <a:p>
            <a:r>
              <a:rPr lang="en-US" dirty="0" err="1"/>
              <a:t>Giocare</a:t>
            </a:r>
            <a:r>
              <a:rPr lang="en-US" dirty="0"/>
              <a:t> (x2)</a:t>
            </a:r>
          </a:p>
          <a:p>
            <a:r>
              <a:rPr lang="en-US" dirty="0" err="1"/>
              <a:t>parlare</a:t>
            </a:r>
            <a:endParaRPr lang="en-US" dirty="0"/>
          </a:p>
          <a:p>
            <a:r>
              <a:rPr lang="en-US" dirty="0" err="1"/>
              <a:t>Decidere</a:t>
            </a:r>
            <a:endParaRPr lang="en-US" dirty="0"/>
          </a:p>
          <a:p>
            <a:r>
              <a:rPr lang="en-US" dirty="0" err="1"/>
              <a:t>Sognare</a:t>
            </a:r>
            <a:endParaRPr lang="en-US" dirty="0"/>
          </a:p>
          <a:p>
            <a:r>
              <a:rPr lang="en-US" dirty="0" err="1"/>
              <a:t>Puntare</a:t>
            </a:r>
            <a:endParaRPr lang="en-US" dirty="0"/>
          </a:p>
          <a:p>
            <a:r>
              <a:rPr lang="en-US" dirty="0" err="1"/>
              <a:t>Permettere</a:t>
            </a:r>
            <a:endParaRPr lang="en-US" dirty="0"/>
          </a:p>
          <a:p>
            <a:r>
              <a:rPr lang="en-US" dirty="0" err="1"/>
              <a:t>Cominciare</a:t>
            </a:r>
            <a:endParaRPr lang="en-US" dirty="0"/>
          </a:p>
          <a:p>
            <a:r>
              <a:rPr lang="en-US" dirty="0" err="1"/>
              <a:t>Avere</a:t>
            </a:r>
            <a:endParaRPr lang="en-US" dirty="0"/>
          </a:p>
          <a:p>
            <a:r>
              <a:rPr lang="en-US" dirty="0"/>
              <a:t>Vivere</a:t>
            </a:r>
          </a:p>
          <a:p>
            <a:r>
              <a:rPr lang="en-US" dirty="0" err="1"/>
              <a:t>Vincere</a:t>
            </a:r>
            <a:endParaRPr lang="en-US" dirty="0"/>
          </a:p>
          <a:p>
            <a:r>
              <a:rPr lang="en-US" dirty="0" err="1"/>
              <a:t>raggiungere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0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AAC2-BA62-480B-AEA8-548ED303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Dibattito</a:t>
            </a:r>
            <a:r>
              <a:rPr lang="en-US" dirty="0"/>
              <a:t> </a:t>
            </a:r>
            <a:r>
              <a:rPr lang="en-US" dirty="0" err="1"/>
              <a:t>guidato</a:t>
            </a:r>
            <a:r>
              <a:rPr lang="en-US" dirty="0"/>
              <a:t> – </a:t>
            </a:r>
            <a:r>
              <a:rPr lang="en-US" dirty="0" err="1"/>
              <a:t>interazione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 – </a:t>
            </a:r>
            <a:r>
              <a:rPr lang="en-US" dirty="0" err="1"/>
              <a:t>preparazione</a:t>
            </a:r>
            <a:r>
              <a:rPr lang="en-US" dirty="0"/>
              <a:t> (10 </a:t>
            </a:r>
            <a:r>
              <a:rPr lang="en-US" dirty="0" err="1"/>
              <a:t>minuti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A9FA-D0D7-4A6B-86FE-A4D554CE1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82" y="2159316"/>
            <a:ext cx="11117094" cy="15062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L’insegnante</a:t>
            </a:r>
            <a:r>
              <a:rPr lang="en-US" dirty="0"/>
              <a:t> </a:t>
            </a:r>
            <a:r>
              <a:rPr lang="en-US" dirty="0" err="1"/>
              <a:t>torna</a:t>
            </a:r>
            <a:r>
              <a:rPr lang="en-US" dirty="0"/>
              <a:t> a </a:t>
            </a:r>
            <a:r>
              <a:rPr lang="en-US" dirty="0" err="1"/>
              <a:t>dividere</a:t>
            </a:r>
            <a:r>
              <a:rPr lang="en-US" dirty="0"/>
              <a:t> la </a:t>
            </a:r>
            <a:r>
              <a:rPr lang="en-US" dirty="0" err="1"/>
              <a:t>classe</a:t>
            </a:r>
            <a:r>
              <a:rPr lang="en-US" dirty="0"/>
              <a:t> in due </a:t>
            </a:r>
            <a:r>
              <a:rPr lang="en-US" dirty="0" err="1"/>
              <a:t>gruppi</a:t>
            </a:r>
            <a:r>
              <a:rPr lang="en-US" dirty="0"/>
              <a:t> (uno pro, uno </a:t>
            </a:r>
            <a:r>
              <a:rPr lang="en-US" dirty="0" err="1"/>
              <a:t>contro</a:t>
            </a:r>
            <a:r>
              <a:rPr lang="en-US" dirty="0"/>
              <a:t>). La </a:t>
            </a:r>
            <a:r>
              <a:rPr lang="en-US" dirty="0" err="1"/>
              <a:t>squadra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ha </a:t>
            </a:r>
            <a:r>
              <a:rPr lang="en-US" dirty="0" err="1"/>
              <a:t>vinto</a:t>
            </a:r>
            <a:r>
              <a:rPr lang="en-US" dirty="0"/>
              <a:t>, </a:t>
            </a:r>
            <a:r>
              <a:rPr lang="en-US" dirty="0" err="1"/>
              <a:t>comincia</a:t>
            </a:r>
            <a:r>
              <a:rPr lang="en-US" dirty="0"/>
              <a:t>.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10 </a:t>
            </a:r>
            <a:r>
              <a:rPr lang="en-US" dirty="0" err="1"/>
              <a:t>minuti</a:t>
            </a:r>
            <a:r>
              <a:rPr lang="en-US" dirty="0"/>
              <a:t> per </a:t>
            </a:r>
            <a:r>
              <a:rPr lang="en-US" dirty="0" err="1"/>
              <a:t>preparare</a:t>
            </a:r>
            <a:r>
              <a:rPr lang="en-US" dirty="0"/>
              <a:t> e fare brainstorming, con </a:t>
            </a:r>
            <a:r>
              <a:rPr lang="en-US" dirty="0" err="1"/>
              <a:t>l’aiuto</a:t>
            </a:r>
            <a:r>
              <a:rPr lang="en-US" dirty="0"/>
              <a:t> del </a:t>
            </a:r>
            <a:r>
              <a:rPr lang="en-US" dirty="0" err="1"/>
              <a:t>dizionario</a:t>
            </a:r>
            <a:r>
              <a:rPr lang="en-US" dirty="0"/>
              <a:t> e </a:t>
            </a:r>
            <a:r>
              <a:rPr lang="en-US" dirty="0" err="1"/>
              <a:t>dell’insegnante</a:t>
            </a:r>
            <a:r>
              <a:rPr lang="en-US" dirty="0"/>
              <a:t> </a:t>
            </a:r>
            <a:r>
              <a:rPr lang="en-US" dirty="0" err="1"/>
              <a:t>stesso</a:t>
            </a:r>
            <a:r>
              <a:rPr lang="en-US" dirty="0"/>
              <a:t>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spunti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supportano</a:t>
            </a:r>
            <a:r>
              <a:rPr lang="en-US" dirty="0"/>
              <a:t> o </a:t>
            </a:r>
            <a:r>
              <a:rPr lang="en-US" dirty="0" err="1"/>
              <a:t>contestano</a:t>
            </a:r>
            <a:r>
              <a:rPr lang="en-US" dirty="0"/>
              <a:t> la </a:t>
            </a:r>
            <a:r>
              <a:rPr lang="en-US" dirty="0" err="1"/>
              <a:t>seguente</a:t>
            </a:r>
            <a:r>
              <a:rPr lang="en-US" dirty="0"/>
              <a:t> </a:t>
            </a:r>
            <a:r>
              <a:rPr lang="en-US" dirty="0" err="1"/>
              <a:t>affermazione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BCFB87-B09A-485E-8875-AAA00979D217}"/>
              </a:ext>
            </a:extLst>
          </p:cNvPr>
          <p:cNvSpPr/>
          <p:nvPr/>
        </p:nvSpPr>
        <p:spPr>
          <a:xfrm>
            <a:off x="1866636" y="4011968"/>
            <a:ext cx="845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nasci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in Italia, sei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Italiano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7785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AAC2-BA62-480B-AEA8-548ED303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694"/>
            <a:ext cx="11353800" cy="1325563"/>
          </a:xfrm>
        </p:spPr>
        <p:txBody>
          <a:bodyPr/>
          <a:lstStyle/>
          <a:p>
            <a:r>
              <a:rPr lang="en-US" dirty="0" err="1"/>
              <a:t>Dibattito</a:t>
            </a:r>
            <a:r>
              <a:rPr lang="en-US" dirty="0"/>
              <a:t> </a:t>
            </a:r>
            <a:r>
              <a:rPr lang="en-US" dirty="0" err="1"/>
              <a:t>guidato</a:t>
            </a:r>
            <a:r>
              <a:rPr lang="en-US" dirty="0"/>
              <a:t> – </a:t>
            </a:r>
            <a:r>
              <a:rPr lang="en-US" dirty="0" err="1"/>
              <a:t>interazione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 (20 </a:t>
            </a:r>
            <a:r>
              <a:rPr lang="en-US" dirty="0" err="1"/>
              <a:t>minuti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A9FA-D0D7-4A6B-86FE-A4D554CE1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7094" cy="15062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BCFB87-B09A-485E-8875-AAA00979D217}"/>
              </a:ext>
            </a:extLst>
          </p:cNvPr>
          <p:cNvSpPr/>
          <p:nvPr/>
        </p:nvSpPr>
        <p:spPr>
          <a:xfrm>
            <a:off x="1983368" y="998445"/>
            <a:ext cx="845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nasci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in Italia, sei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Italiano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pic>
        <p:nvPicPr>
          <p:cNvPr id="5122" name="Picture 2" descr="LGBTQ+: studenti e prof chiedono di parlarne in classe, tre ragazzi su  quattro vogliono saperne di più - la Repubblica">
            <a:extLst>
              <a:ext uri="{FF2B5EF4-FFF2-40B4-BE49-F238E27FC236}">
                <a16:creationId xmlns:a16="http://schemas.microsoft.com/office/drawing/2014/main" id="{2856D6B7-A5DF-4197-A6D7-237BC38DE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07" y="3946881"/>
            <a:ext cx="5137585" cy="29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81E64BE-8E95-4E3E-8C39-38A9FE1E8F36}"/>
              </a:ext>
            </a:extLst>
          </p:cNvPr>
          <p:cNvSpPr/>
          <p:nvPr/>
        </p:nvSpPr>
        <p:spPr>
          <a:xfrm rot="1601342">
            <a:off x="7878529" y="3141590"/>
            <a:ext cx="3808161" cy="17789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d’accordo</a:t>
            </a:r>
            <a:r>
              <a:rPr lang="en-US" dirty="0"/>
              <a:t>. Se </a:t>
            </a:r>
            <a:r>
              <a:rPr lang="en-US" dirty="0" err="1"/>
              <a:t>nasci</a:t>
            </a:r>
            <a:r>
              <a:rPr lang="en-US" dirty="0"/>
              <a:t> in Italia, </a:t>
            </a:r>
            <a:r>
              <a:rPr lang="en-US" dirty="0" err="1"/>
              <a:t>parli</a:t>
            </a:r>
            <a:r>
              <a:rPr lang="en-US" dirty="0"/>
              <a:t> </a:t>
            </a:r>
            <a:r>
              <a:rPr lang="en-US" dirty="0" err="1"/>
              <a:t>italiano</a:t>
            </a:r>
            <a:r>
              <a:rPr lang="en-US" dirty="0"/>
              <a:t>, sei </a:t>
            </a:r>
            <a:r>
              <a:rPr lang="en-US" dirty="0" err="1"/>
              <a:t>italiano</a:t>
            </a:r>
            <a:r>
              <a:rPr lang="en-US" dirty="0"/>
              <a:t>!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C485F39-53BF-4BBA-959D-6CC16C84A4F6}"/>
              </a:ext>
            </a:extLst>
          </p:cNvPr>
          <p:cNvSpPr/>
          <p:nvPr/>
        </p:nvSpPr>
        <p:spPr>
          <a:xfrm rot="20050036">
            <a:off x="1773079" y="2365509"/>
            <a:ext cx="3808161" cy="17789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d’accordo</a:t>
            </a:r>
            <a:r>
              <a:rPr lang="en-US" dirty="0"/>
              <a:t>, secondo me dove </a:t>
            </a:r>
            <a:r>
              <a:rPr lang="en-US" dirty="0" err="1"/>
              <a:t>nasci</a:t>
            </a:r>
            <a:r>
              <a:rPr lang="en-US" dirty="0"/>
              <a:t> e </a:t>
            </a:r>
            <a:r>
              <a:rPr lang="en-US" dirty="0" err="1"/>
              <a:t>che</a:t>
            </a:r>
            <a:r>
              <a:rPr lang="en-US" dirty="0"/>
              <a:t> lingua </a:t>
            </a:r>
            <a:r>
              <a:rPr lang="en-US" dirty="0" err="1"/>
              <a:t>parli</a:t>
            </a:r>
            <a:r>
              <a:rPr lang="en-US" dirty="0"/>
              <a:t> non </a:t>
            </a:r>
            <a:r>
              <a:rPr lang="en-US" dirty="0" err="1"/>
              <a:t>determina</a:t>
            </a:r>
            <a:r>
              <a:rPr lang="en-US" dirty="0"/>
              <a:t> la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cittadinanza</a:t>
            </a:r>
            <a:r>
              <a:rPr lang="en-US" dirty="0"/>
              <a:t>. 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4DB178C-1542-4ED0-9C93-66CC66C87A34}"/>
              </a:ext>
            </a:extLst>
          </p:cNvPr>
          <p:cNvSpPr/>
          <p:nvPr/>
        </p:nvSpPr>
        <p:spPr>
          <a:xfrm rot="1700757">
            <a:off x="7788526" y="5237325"/>
            <a:ext cx="3149124" cy="124445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 </a:t>
            </a:r>
            <a:r>
              <a:rPr lang="en-US" dirty="0" err="1"/>
              <a:t>negli</a:t>
            </a:r>
            <a:r>
              <a:rPr lang="en-US" dirty="0"/>
              <a:t> USA </a:t>
            </a:r>
            <a:r>
              <a:rPr lang="en-US" dirty="0" err="1"/>
              <a:t>funziona</a:t>
            </a:r>
            <a:r>
              <a:rPr lang="en-US" dirty="0"/>
              <a:t> </a:t>
            </a:r>
            <a:r>
              <a:rPr lang="en-US" dirty="0" err="1"/>
              <a:t>cosi</a:t>
            </a:r>
            <a:r>
              <a:rPr lang="en-US" dirty="0"/>
              <a:t>’!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2C0A863-84B4-4180-B030-F97534630EDE}"/>
              </a:ext>
            </a:extLst>
          </p:cNvPr>
          <p:cNvSpPr/>
          <p:nvPr/>
        </p:nvSpPr>
        <p:spPr>
          <a:xfrm rot="19368182">
            <a:off x="2264908" y="5037831"/>
            <a:ext cx="3149124" cy="124445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 se tutti </a:t>
            </a:r>
            <a:r>
              <a:rPr lang="en-US" dirty="0" err="1"/>
              <a:t>ricevono</a:t>
            </a:r>
            <a:r>
              <a:rPr lang="en-US" dirty="0"/>
              <a:t> la </a:t>
            </a:r>
            <a:r>
              <a:rPr lang="en-US" dirty="0" err="1"/>
              <a:t>cittadinanza</a:t>
            </a:r>
            <a:r>
              <a:rPr lang="en-US" dirty="0"/>
              <a:t>, </a:t>
            </a:r>
            <a:r>
              <a:rPr lang="en-US" dirty="0" err="1"/>
              <a:t>aumenta</a:t>
            </a:r>
            <a:r>
              <a:rPr lang="en-US" dirty="0"/>
              <a:t> </a:t>
            </a:r>
            <a:r>
              <a:rPr lang="en-US" dirty="0" err="1"/>
              <a:t>l’immigrazione</a:t>
            </a:r>
            <a:r>
              <a:rPr lang="en-US" dirty="0"/>
              <a:t>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93D68D-2459-4715-A40C-3D46DCBE6A57}"/>
              </a:ext>
            </a:extLst>
          </p:cNvPr>
          <p:cNvSpPr/>
          <p:nvPr/>
        </p:nvSpPr>
        <p:spPr>
          <a:xfrm>
            <a:off x="0" y="2426606"/>
            <a:ext cx="2519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Contrari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2A8126-9AA6-47C4-BCAC-D6CED9DF8C94}"/>
              </a:ext>
            </a:extLst>
          </p:cNvPr>
          <p:cNvSpPr/>
          <p:nvPr/>
        </p:nvSpPr>
        <p:spPr>
          <a:xfrm>
            <a:off x="9610716" y="2436724"/>
            <a:ext cx="2581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favore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38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858</Words>
  <Application>Microsoft Office PowerPoint</Application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Nuovi italiani</vt:lpstr>
      <vt:lpstr>Brainstorming – lessico (10 minuti)</vt:lpstr>
      <vt:lpstr>Brainstorming – lessico (10 minuti)</vt:lpstr>
      <vt:lpstr>Riflessione – morfologia – articoli determinativi e concordanza (5 minuti)</vt:lpstr>
      <vt:lpstr>La storia di TAM TAM – lettura e comprensione (20 minuti)</vt:lpstr>
      <vt:lpstr>La storia di TAM TAM – lettura e comprensione (20 minuti)</vt:lpstr>
      <vt:lpstr>La storia di TAM TAM – lettura e comprensione (20 minuti)</vt:lpstr>
      <vt:lpstr>Dibattito guidato – interazione orale – preparazione (10 minuti)</vt:lpstr>
      <vt:lpstr>Dibattito guidato – interazione orale (20 minuti)</vt:lpstr>
      <vt:lpstr>Comprensione – Ascolto (10 minuti)</vt:lpstr>
      <vt:lpstr>Riflessione e conclusione (5 minuti) – in inglese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Saracino, Claudio</dc:creator>
  <cp:lastModifiedBy>Saracino, Claudio</cp:lastModifiedBy>
  <cp:revision>14</cp:revision>
  <dcterms:created xsi:type="dcterms:W3CDTF">2021-11-28T23:11:24Z</dcterms:created>
  <dcterms:modified xsi:type="dcterms:W3CDTF">2021-12-03T18:43:00Z</dcterms:modified>
</cp:coreProperties>
</file>