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EB Garamon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656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337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b2e22283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b2e22283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046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3b67007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3b670070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157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d1b9873f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d1b9873f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512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ba675a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ba675a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891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a526b3fc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a526b3fc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094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a526b3fc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a526b3fc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6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d1b9873f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d1b9873f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37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d04e188f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d04e188f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65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3b67007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3b67007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8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02889c3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02889c3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04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d1b9873f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d1b9873f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36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a526b3fc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a526b3fc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51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a526b3fc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a526b3fc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18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b9f0ebf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b9f0ebf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6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riku_usm/video/689768347786549990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www.tiktok.com/@martamuseo/video/7002919118051577093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hyperlink" Target="https://www.tiktok.com/@riku_usm/video/6897683477865499905" TargetMode="Externa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FMu2rKu7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M7OnukqHx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X33JMe7f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Gli Italiani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tra identità e lingua in divenire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latin typeface="EB Garamond"/>
                <a:ea typeface="EB Garamond"/>
                <a:cs typeface="EB Garamond"/>
                <a:sym typeface="EB Garamond"/>
              </a:rPr>
              <a:t>Le scelte linguistiche degli Italiani di oggi</a:t>
            </a:r>
            <a:endParaRPr sz="5200"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Verso un italiano inclusivo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5694700" y="2488950"/>
            <a:ext cx="54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3"/>
          <p:cNvGrpSpPr/>
          <p:nvPr/>
        </p:nvGrpSpPr>
        <p:grpSpPr>
          <a:xfrm>
            <a:off x="3441675" y="2102100"/>
            <a:ext cx="2233200" cy="1173900"/>
            <a:chOff x="3204075" y="2059550"/>
            <a:chExt cx="2233200" cy="1173900"/>
          </a:xfrm>
        </p:grpSpPr>
        <p:sp>
          <p:nvSpPr>
            <p:cNvPr id="135" name="Google Shape;135;p23"/>
            <p:cNvSpPr/>
            <p:nvPr/>
          </p:nvSpPr>
          <p:spPr>
            <a:xfrm>
              <a:off x="3204075" y="2059550"/>
              <a:ext cx="2233200" cy="1173900"/>
            </a:xfrm>
            <a:prstGeom prst="wedgeRoundRectCallout">
              <a:avLst>
                <a:gd name="adj1" fmla="val 50696"/>
                <a:gd name="adj2" fmla="val 66490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 txBox="1"/>
            <p:nvPr/>
          </p:nvSpPr>
          <p:spPr>
            <a:xfrm>
              <a:off x="3423675" y="2440975"/>
              <a:ext cx="1899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Benvenuti a tutti!</a:t>
              </a:r>
              <a:endParaRPr sz="1600"/>
            </a:p>
          </p:txBody>
        </p:sp>
      </p:grpSp>
      <p:grpSp>
        <p:nvGrpSpPr>
          <p:cNvPr id="137" name="Google Shape;137;p23"/>
          <p:cNvGrpSpPr/>
          <p:nvPr/>
        </p:nvGrpSpPr>
        <p:grpSpPr>
          <a:xfrm>
            <a:off x="436425" y="3099425"/>
            <a:ext cx="2233200" cy="1173900"/>
            <a:chOff x="3204075" y="2059550"/>
            <a:chExt cx="2233200" cy="1173900"/>
          </a:xfrm>
        </p:grpSpPr>
        <p:sp>
          <p:nvSpPr>
            <p:cNvPr id="138" name="Google Shape;138;p23"/>
            <p:cNvSpPr/>
            <p:nvPr/>
          </p:nvSpPr>
          <p:spPr>
            <a:xfrm>
              <a:off x="3204075" y="2059550"/>
              <a:ext cx="2233200" cy="1173900"/>
            </a:xfrm>
            <a:prstGeom prst="wedgeRoundRectCallout">
              <a:avLst>
                <a:gd name="adj1" fmla="val 50696"/>
                <a:gd name="adj2" fmla="val 66490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 txBox="1"/>
            <p:nvPr/>
          </p:nvSpPr>
          <p:spPr>
            <a:xfrm>
              <a:off x="3423675" y="2440975"/>
              <a:ext cx="1899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Benvenuti a tutt*!</a:t>
              </a:r>
              <a:endParaRPr sz="1600"/>
            </a:p>
          </p:txBody>
        </p:sp>
      </p:grpSp>
      <p:grpSp>
        <p:nvGrpSpPr>
          <p:cNvPr id="140" name="Google Shape;140;p23"/>
          <p:cNvGrpSpPr/>
          <p:nvPr/>
        </p:nvGrpSpPr>
        <p:grpSpPr>
          <a:xfrm>
            <a:off x="6037425" y="943125"/>
            <a:ext cx="2233200" cy="1173900"/>
            <a:chOff x="3204075" y="2059550"/>
            <a:chExt cx="2233200" cy="1173900"/>
          </a:xfrm>
        </p:grpSpPr>
        <p:sp>
          <p:nvSpPr>
            <p:cNvPr id="141" name="Google Shape;141;p23"/>
            <p:cNvSpPr/>
            <p:nvPr/>
          </p:nvSpPr>
          <p:spPr>
            <a:xfrm>
              <a:off x="3204075" y="2059550"/>
              <a:ext cx="2233200" cy="1173900"/>
            </a:xfrm>
            <a:prstGeom prst="wedgeRoundRectCallout">
              <a:avLst>
                <a:gd name="adj1" fmla="val 50696"/>
                <a:gd name="adj2" fmla="val 66490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 txBox="1"/>
            <p:nvPr/>
          </p:nvSpPr>
          <p:spPr>
            <a:xfrm>
              <a:off x="3423675" y="2440975"/>
              <a:ext cx="1899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Benvenuti a tuttə!</a:t>
              </a:r>
              <a:endParaRPr sz="1600"/>
            </a:p>
          </p:txBody>
        </p:sp>
      </p:grpSp>
      <p:grpSp>
        <p:nvGrpSpPr>
          <p:cNvPr id="143" name="Google Shape;143;p23"/>
          <p:cNvGrpSpPr/>
          <p:nvPr/>
        </p:nvGrpSpPr>
        <p:grpSpPr>
          <a:xfrm>
            <a:off x="6161475" y="3261075"/>
            <a:ext cx="2233200" cy="1173900"/>
            <a:chOff x="3204075" y="2059550"/>
            <a:chExt cx="2233200" cy="1173900"/>
          </a:xfrm>
        </p:grpSpPr>
        <p:sp>
          <p:nvSpPr>
            <p:cNvPr id="144" name="Google Shape;144;p23"/>
            <p:cNvSpPr/>
            <p:nvPr/>
          </p:nvSpPr>
          <p:spPr>
            <a:xfrm>
              <a:off x="3204075" y="2059550"/>
              <a:ext cx="2233200" cy="1173900"/>
            </a:xfrm>
            <a:prstGeom prst="wedgeRoundRectCallout">
              <a:avLst>
                <a:gd name="adj1" fmla="val 50696"/>
                <a:gd name="adj2" fmla="val 66490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 txBox="1"/>
            <p:nvPr/>
          </p:nvSpPr>
          <p:spPr>
            <a:xfrm>
              <a:off x="3423675" y="2212375"/>
              <a:ext cx="1899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Benvenuti a tutti e a  tutte!</a:t>
              </a:r>
              <a:endParaRPr sz="1600"/>
            </a:p>
          </p:txBody>
        </p:sp>
      </p:grpSp>
      <p:grpSp>
        <p:nvGrpSpPr>
          <p:cNvPr id="146" name="Google Shape;146;p23"/>
          <p:cNvGrpSpPr/>
          <p:nvPr/>
        </p:nvGrpSpPr>
        <p:grpSpPr>
          <a:xfrm>
            <a:off x="721875" y="1266675"/>
            <a:ext cx="2233200" cy="1173900"/>
            <a:chOff x="3204075" y="2059550"/>
            <a:chExt cx="2233200" cy="1173900"/>
          </a:xfrm>
        </p:grpSpPr>
        <p:sp>
          <p:nvSpPr>
            <p:cNvPr id="147" name="Google Shape;147;p23"/>
            <p:cNvSpPr/>
            <p:nvPr/>
          </p:nvSpPr>
          <p:spPr>
            <a:xfrm>
              <a:off x="3204075" y="2059550"/>
              <a:ext cx="2233200" cy="1173900"/>
            </a:xfrm>
            <a:prstGeom prst="wedgeRoundRectCallout">
              <a:avLst>
                <a:gd name="adj1" fmla="val 50696"/>
                <a:gd name="adj2" fmla="val 66490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 txBox="1"/>
            <p:nvPr/>
          </p:nvSpPr>
          <p:spPr>
            <a:xfrm>
              <a:off x="3347475" y="2288575"/>
              <a:ext cx="1899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Vi do un caloroso benvenuto!</a:t>
              </a:r>
              <a:endParaRPr sz="1600"/>
            </a:p>
          </p:txBody>
        </p:sp>
      </p:grp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451" y="246301"/>
            <a:ext cx="870175" cy="8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226" y="4082151"/>
            <a:ext cx="870175" cy="8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01" y="2571751"/>
            <a:ext cx="870175" cy="8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626" y="1168701"/>
            <a:ext cx="870175" cy="8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Nuovi lemmi 2020-21 - Devoto Oli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804650" y="37362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0F6BFF"/>
              </a:solidFill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170700" y="1816600"/>
            <a:ext cx="1825800" cy="11703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Distanziamento sociale </a:t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2516450" y="1477650"/>
            <a:ext cx="1595400" cy="11703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Climaticida </a:t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1414250" y="3390800"/>
            <a:ext cx="2023800" cy="11703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tracing </a:t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4817525" y="1151500"/>
            <a:ext cx="1595400" cy="11703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Lockdown</a:t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7039900" y="445025"/>
            <a:ext cx="1595400" cy="11703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Fooding</a:t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6637200" y="2142175"/>
            <a:ext cx="1595400" cy="11703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</a:t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4049425" y="2901125"/>
            <a:ext cx="1595400" cy="11703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Infodemia</a:t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6131200" y="3657025"/>
            <a:ext cx="1595400" cy="11703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Scaffalista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Trova un equivalente italiano a queste parole abusate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2" name="Google Shape;172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0" y="1474925"/>
            <a:ext cx="5334000" cy="30003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Le (molte) lingue italiane tra anglicismi e dialetti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8" name="Google Shape;178;p2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1398725"/>
            <a:ext cx="1914525" cy="23907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83525" y="3435650"/>
            <a:ext cx="3486150" cy="130492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Sindaco di Lucera se la prende con i parrucchier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05789" y="1017725"/>
            <a:ext cx="18859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Commento del premier Draghi sull’abuso di parole inglesi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6" name="Google Shape;186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13225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Facciamoci aiutare. Leggiamo la definizione di “italianità” del dizionario Treccani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533475"/>
            <a:ext cx="6631200" cy="22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s. f. [der. di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italiano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]. –</a:t>
            </a:r>
            <a:endParaRPr sz="1750">
              <a:solidFill>
                <a:srgbClr val="333333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F58E9A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1.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l’essere conforme a ciò che si considera peculiarmente italiano o proprio degli italiani nella lingua, nell’indole, nel costume, nella cultura, nella civiltà, e sim.: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.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di un modo di pensare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;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scarsa i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.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di un costrutto sintattico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1750">
              <a:solidFill>
                <a:srgbClr val="333333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F58E9A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2.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più com., l’essere e il </a:t>
            </a:r>
            <a:r>
              <a:rPr lang="en" sz="1750" u="sng">
                <a:solidFill>
                  <a:schemeClr val="hlink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sentirsi italiano;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750">
                <a:solidFill>
                  <a:srgbClr val="333333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appartenenza 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alla civiltà, alla storia, alla cultura e alla lingua italiana, e soprattutto la coscienza di questa </a:t>
            </a:r>
            <a:r>
              <a:rPr lang="en" sz="1750">
                <a:solidFill>
                  <a:srgbClr val="333333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appartenenza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.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di sentimenti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;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l’i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., e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i sentimenti di i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.,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di zara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lang="en" sz="1750" i="1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trento e trieste durante la dominazione asburgica</a:t>
            </a: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1750">
              <a:solidFill>
                <a:srgbClr val="333333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[Dizionario Treccani online]</a:t>
            </a:r>
            <a:endParaRPr sz="1750">
              <a:solidFill>
                <a:srgbClr val="333333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320" y="2128100"/>
            <a:ext cx="1807125" cy="18245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Giorgio Gaber, che non si sentiva italiano, ci viene in aiuto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7" name="Google Shape;67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4075" y="1304925"/>
            <a:ext cx="180975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>
            <a:hlinkClick r:id="rId3"/>
          </p:cNvPr>
          <p:cNvSpPr/>
          <p:nvPr/>
        </p:nvSpPr>
        <p:spPr>
          <a:xfrm>
            <a:off x="1272025" y="1549375"/>
            <a:ext cx="4928400" cy="24576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latin typeface="EB Garamond"/>
                <a:ea typeface="EB Garamond"/>
                <a:cs typeface="EB Garamond"/>
                <a:sym typeface="EB Garamond"/>
              </a:rPr>
              <a:t>L'appartenenza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latin typeface="EB Garamond"/>
                <a:ea typeface="EB Garamond"/>
                <a:cs typeface="EB Garamond"/>
                <a:sym typeface="EB Garamond"/>
              </a:rPr>
              <a:t>Non è un insieme casuale di persone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latin typeface="EB Garamond"/>
                <a:ea typeface="EB Garamond"/>
                <a:cs typeface="EB Garamond"/>
                <a:sym typeface="EB Garamond"/>
              </a:rPr>
              <a:t>Non è il consenso a un'apparente aggregazione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EB Garamond"/>
                <a:ea typeface="EB Garamond"/>
                <a:cs typeface="EB Garamond"/>
                <a:sym typeface="EB Garamond"/>
              </a:rPr>
              <a:t>L'appartenenza è avere gli altri dentro di sé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00" y="1593350"/>
            <a:ext cx="5599550" cy="26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L’identità nei momenti di crisi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650" y="635750"/>
            <a:ext cx="21907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Gli Italiani e il secolare problema identitario.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Dante come padre della lingua e padre della patria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6384"/>
          <a:stretch/>
        </p:blipFill>
        <p:spPr>
          <a:xfrm>
            <a:off x="972895" y="1680751"/>
            <a:ext cx="5791204" cy="32223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0420" y="1650200"/>
            <a:ext cx="1807125" cy="18245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Quali sono i tratti distintivi dell’ “italianità” per te?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Che cosa significa “italianità” oggi 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/>
          <p:nvPr/>
        </p:nvSpPr>
        <p:spPr>
          <a:xfrm>
            <a:off x="514350" y="1819275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Non bere mai un cappuccino dopo le 11 del mattino</a:t>
            </a:r>
            <a:r>
              <a:rPr lang="en"/>
              <a:t> </a:t>
            </a:r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4629450" y="2251400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Essere indisciplinati (soprattutto alla guida)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2572625" y="1240400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Voler fare bella figura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7023825" y="2386175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Mangiare e bere benissimo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3639425" y="3532900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Studiare Dante e Manzoni a scuola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1462100" y="3144100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Gesticolare, essere teatranti e curiosi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113" y="196113"/>
            <a:ext cx="2619375" cy="17430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Google Shape;100;p19"/>
          <p:cNvSpPr/>
          <p:nvPr/>
        </p:nvSpPr>
        <p:spPr>
          <a:xfrm>
            <a:off x="5846400" y="3690650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Compiere bei gesti, ma non avere sempre comportamenti impeccabili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Che cosa significa “italianità” oggi?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3557088" y="1841438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Avere un medico di famiglia ed un sistema sanitario nazionale</a:t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1112400" y="1522425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Sottovalutarsi (soprattutto per scaramanzia)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4632725" y="3451100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Andare alla scuola dell’infanzia 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525525" y="2277750"/>
            <a:ext cx="1718400" cy="97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Bisticciare tra Nord e Sud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1580625" y="3247950"/>
            <a:ext cx="1718400" cy="970200"/>
          </a:xfrm>
          <a:prstGeom prst="wedgeRoundRectCallout">
            <a:avLst>
              <a:gd name="adj1" fmla="val 31608"/>
              <a:gd name="adj2" fmla="val 59601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Essere incollati a whatsapp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113" y="196113"/>
            <a:ext cx="2619375" cy="17430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 idx="4294967295"/>
          </p:nvPr>
        </p:nvSpPr>
        <p:spPr>
          <a:xfrm>
            <a:off x="340050" y="471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I giovani italiani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282575"/>
            <a:ext cx="5434275" cy="27171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025" y="1195062"/>
            <a:ext cx="3517166" cy="18389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1852" y="2819875"/>
            <a:ext cx="2863782" cy="21478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6">
            <a:alphaModFix/>
          </a:blip>
          <a:srcRect l="15421" t="37996" r="11735" b="47942"/>
          <a:stretch/>
        </p:blipFill>
        <p:spPr>
          <a:xfrm>
            <a:off x="3674287" y="1208200"/>
            <a:ext cx="4657059" cy="5054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7">
            <a:alphaModFix/>
          </a:blip>
          <a:srcRect l="13859" t="44311" r="40848" b="37683"/>
          <a:stretch/>
        </p:blipFill>
        <p:spPr>
          <a:xfrm>
            <a:off x="205163" y="2880625"/>
            <a:ext cx="3778899" cy="8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8">
            <a:alphaModFix/>
          </a:blip>
          <a:srcRect l="17408" t="68448" r="17219" b="21721"/>
          <a:stretch/>
        </p:blipFill>
        <p:spPr>
          <a:xfrm>
            <a:off x="1102175" y="4025300"/>
            <a:ext cx="4210801" cy="5054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(16:9)</PresentationFormat>
  <Paragraphs>50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EB Garamond</vt:lpstr>
      <vt:lpstr>Simple Light</vt:lpstr>
      <vt:lpstr>Gli Italiani  tra identità e lingua in divenire</vt:lpstr>
      <vt:lpstr>Facciamoci aiutare. Leggiamo la definizione di “italianità” del dizionario Treccani</vt:lpstr>
      <vt:lpstr>Giorgio Gaber, che non si sentiva italiano, ci viene in aiuto </vt:lpstr>
      <vt:lpstr>L’identità nei momenti di crisi </vt:lpstr>
      <vt:lpstr>Gli Italiani e il secolare problema identitario.  Dante come padre della lingua e padre della patria </vt:lpstr>
      <vt:lpstr>Quali sono i tratti distintivi dell’ “italianità” per te?</vt:lpstr>
      <vt:lpstr>Che cosa significa “italianità” oggi ? </vt:lpstr>
      <vt:lpstr>Che cosa significa “italianità” oggi? </vt:lpstr>
      <vt:lpstr>I giovani italiani  </vt:lpstr>
      <vt:lpstr>Le scelte linguistiche degli Italiani di oggi</vt:lpstr>
      <vt:lpstr>Verso un italiano inclusivo</vt:lpstr>
      <vt:lpstr>Nuovi lemmi 2020-21 - Devoto Oli </vt:lpstr>
      <vt:lpstr>Trova un equivalente italiano a queste parole abusate</vt:lpstr>
      <vt:lpstr>Le (molte) lingue italiane tra anglicismi e dialetti</vt:lpstr>
      <vt:lpstr>Commento del premier Draghi sull’abuso di parole inglesi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Italiani  tra identità e lingua in divenire</dc:title>
  <dc:creator>AlessandraTest</dc:creator>
  <cp:lastModifiedBy>AlessandraTest</cp:lastModifiedBy>
  <cp:revision>1</cp:revision>
  <dcterms:modified xsi:type="dcterms:W3CDTF">2021-12-02T15:35:30Z</dcterms:modified>
</cp:coreProperties>
</file>